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08" r:id="rId2"/>
    <p:sldId id="318" r:id="rId3"/>
    <p:sldId id="317" r:id="rId4"/>
    <p:sldId id="316" r:id="rId5"/>
    <p:sldId id="319" r:id="rId6"/>
    <p:sldId id="315" r:id="rId7"/>
  </p:sldIdLst>
  <p:sldSz cx="12192000" cy="6858000"/>
  <p:notesSz cx="12192000" cy="6858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E7B7"/>
    <a:srgbClr val="E7F4D8"/>
    <a:srgbClr val="E6E5F7"/>
    <a:srgbClr val="DFF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D41ED47-204B-95D2-A1B0-E549EEE7A5A6}">
  <a:tblStyle styleId="{6D41ED47-204B-95D2-A1B0-E549EEE7A5A6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63" autoAdjust="0"/>
    <p:restoredTop sz="96374" autoAdjust="0"/>
  </p:normalViewPr>
  <p:slideViewPr>
    <p:cSldViewPr>
      <p:cViewPr varScale="1">
        <p:scale>
          <a:sx n="101" d="100"/>
          <a:sy n="101" d="100"/>
        </p:scale>
        <p:origin x="88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8" d="100"/>
          <a:sy n="108" d="100"/>
        </p:scale>
        <p:origin x="34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F6F5C-1B71-4395-A3B0-5AE175A78AC1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A4AB1-148A-4AC4-B8A6-4AF66CF278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257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ag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nd bleu"/>
          <p:cNvSpPr/>
          <p:nvPr userDrawn="1"/>
        </p:nvSpPr>
        <p:spPr bwMode="auto">
          <a:xfrm>
            <a:off x="0" y="2999938"/>
            <a:ext cx="12192000" cy="3858067"/>
          </a:xfrm>
          <a:custGeom>
            <a:avLst/>
            <a:gdLst/>
            <a:ahLst/>
            <a:cxnLst/>
            <a:rect l="l" t="t" r="r" b="b"/>
            <a:pathLst>
              <a:path w="9144000" h="3786504" extrusionOk="0">
                <a:moveTo>
                  <a:pt x="0" y="0"/>
                </a:moveTo>
                <a:lnTo>
                  <a:pt x="9144000" y="0"/>
                </a:lnTo>
                <a:lnTo>
                  <a:pt x="9144000" y="3786187"/>
                </a:lnTo>
                <a:lnTo>
                  <a:pt x="0" y="3786187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801"/>
          </a:p>
        </p:txBody>
      </p:sp>
      <p:pic>
        <p:nvPicPr>
          <p:cNvPr id="5" name="Image 2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10800000" flipH="1">
            <a:off x="9027905" y="4575872"/>
            <a:ext cx="3164098" cy="1859441"/>
          </a:xfrm>
          <a:prstGeom prst="rect">
            <a:avLst/>
          </a:prstGeom>
        </p:spPr>
      </p:pic>
      <p:pic>
        <p:nvPicPr>
          <p:cNvPr id="6" name="Image 21"/>
          <p:cNvPicPr>
            <a:picLocks noChangeAspect="1"/>
          </p:cNvPicPr>
          <p:nvPr userDrawn="1"/>
        </p:nvPicPr>
        <p:blipFill>
          <a:blip r:embed="rId3"/>
          <a:srcRect t="7762" r="6061"/>
          <a:stretch/>
        </p:blipFill>
        <p:spPr bwMode="auto">
          <a:xfrm>
            <a:off x="2743203" y="0"/>
            <a:ext cx="9448802" cy="4638836"/>
          </a:xfrm>
          <a:prstGeom prst="rect">
            <a:avLst/>
          </a:prstGeom>
        </p:spPr>
      </p:pic>
      <p:pic>
        <p:nvPicPr>
          <p:cNvPr id="7" name="Image 27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7379239" y="3"/>
            <a:ext cx="1597291" cy="1420491"/>
          </a:xfrm>
          <a:prstGeom prst="rect">
            <a:avLst/>
          </a:prstGeom>
        </p:spPr>
      </p:pic>
      <p:sp>
        <p:nvSpPr>
          <p:cNvPr id="8" name="Titre"/>
          <p:cNvSpPr>
            <a:spLocks noGrp="1"/>
          </p:cNvSpPr>
          <p:nvPr>
            <p:ph type="title" hasCustomPrompt="1"/>
          </p:nvPr>
        </p:nvSpPr>
        <p:spPr bwMode="auto">
          <a:xfrm>
            <a:off x="1089458" y="2999425"/>
            <a:ext cx="7749742" cy="2105976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Cliquez pour ajouter un titre</a:t>
            </a:r>
            <a:endParaRPr/>
          </a:p>
        </p:txBody>
      </p:sp>
      <p:sp>
        <p:nvSpPr>
          <p:cNvPr id="9" name="Logo Gustave Eiffel"/>
          <p:cNvSpPr/>
          <p:nvPr userDrawn="1"/>
        </p:nvSpPr>
        <p:spPr bwMode="auto">
          <a:xfrm>
            <a:off x="1089458" y="5587958"/>
            <a:ext cx="2765572" cy="578050"/>
          </a:xfrm>
          <a:prstGeom prst="rect">
            <a:avLst/>
          </a:prstGeom>
          <a:blipFill>
            <a:blip r:embed="rId5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 sz="1801"/>
          </a:p>
        </p:txBody>
      </p:sp>
      <p:pic>
        <p:nvPicPr>
          <p:cNvPr id="10" name="Image 23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7386809" y="6227642"/>
            <a:ext cx="1054699" cy="627942"/>
          </a:xfrm>
          <a:prstGeom prst="rect">
            <a:avLst/>
          </a:prstGeom>
        </p:spPr>
      </p:pic>
      <p:pic>
        <p:nvPicPr>
          <p:cNvPr id="11" name="Image 2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027905" y="1147002"/>
            <a:ext cx="3164098" cy="1859441"/>
          </a:xfrm>
          <a:prstGeom prst="rect">
            <a:avLst/>
          </a:prstGeom>
        </p:spPr>
      </p:pic>
      <p:sp>
        <p:nvSpPr>
          <p:cNvPr id="12" name="Espace réservé du texte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228601" y="636373"/>
            <a:ext cx="2356782" cy="637221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fr-FR"/>
              <a:t>Nom – Prénom</a:t>
            </a:r>
            <a:endParaRPr/>
          </a:p>
        </p:txBody>
      </p:sp>
      <p:sp>
        <p:nvSpPr>
          <p:cNvPr id="13" name="Espace réservé du texte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28601" y="277078"/>
            <a:ext cx="2356782" cy="281153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fr-FR"/>
              <a:t>Date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Page sous-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nd bleu clair"/>
          <p:cNvSpPr/>
          <p:nvPr userDrawn="1"/>
        </p:nvSpPr>
        <p:spPr bwMode="auto">
          <a:xfrm>
            <a:off x="0" y="3012418"/>
            <a:ext cx="12192000" cy="3845903"/>
          </a:xfrm>
          <a:custGeom>
            <a:avLst/>
            <a:gdLst/>
            <a:ahLst/>
            <a:cxnLst/>
            <a:rect l="l" t="t" r="r" b="b"/>
            <a:pathLst>
              <a:path w="9144000" h="3786504" extrusionOk="0">
                <a:moveTo>
                  <a:pt x="0" y="0"/>
                </a:moveTo>
                <a:lnTo>
                  <a:pt x="9144000" y="0"/>
                </a:lnTo>
                <a:lnTo>
                  <a:pt x="9144000" y="3786187"/>
                </a:lnTo>
                <a:lnTo>
                  <a:pt x="0" y="3786187"/>
                </a:lnTo>
                <a:lnTo>
                  <a:pt x="0" y="0"/>
                </a:lnTo>
                <a:close/>
              </a:path>
            </a:pathLst>
          </a:custGeom>
          <a:solidFill>
            <a:srgbClr val="1EAFD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801"/>
          </a:p>
        </p:txBody>
      </p:sp>
      <p:pic>
        <p:nvPicPr>
          <p:cNvPr id="5" name="Image 2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379239" y="6225837"/>
            <a:ext cx="1054699" cy="627942"/>
          </a:xfrm>
          <a:prstGeom prst="rect">
            <a:avLst/>
          </a:prstGeom>
        </p:spPr>
      </p:pic>
      <p:pic>
        <p:nvPicPr>
          <p:cNvPr id="6" name="Image 2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027905" y="4565234"/>
            <a:ext cx="3164098" cy="1865538"/>
          </a:xfrm>
          <a:prstGeom prst="rect">
            <a:avLst/>
          </a:prstGeom>
        </p:spPr>
      </p:pic>
      <p:sp>
        <p:nvSpPr>
          <p:cNvPr id="7" name="Fond bleu"/>
          <p:cNvSpPr/>
          <p:nvPr/>
        </p:nvSpPr>
        <p:spPr bwMode="auto">
          <a:xfrm>
            <a:off x="2781302" y="0"/>
            <a:ext cx="9410700" cy="4603750"/>
          </a:xfrm>
          <a:custGeom>
            <a:avLst/>
            <a:gdLst/>
            <a:ahLst/>
            <a:cxnLst/>
            <a:rect l="l" t="t" r="r" b="b"/>
            <a:pathLst>
              <a:path w="7058025" h="4603750" extrusionOk="0">
                <a:moveTo>
                  <a:pt x="0" y="0"/>
                </a:moveTo>
                <a:lnTo>
                  <a:pt x="7058025" y="0"/>
                </a:lnTo>
                <a:lnTo>
                  <a:pt x="7058025" y="4603625"/>
                </a:lnTo>
                <a:lnTo>
                  <a:pt x="0" y="4603625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801"/>
          </a:p>
        </p:txBody>
      </p:sp>
      <p:sp>
        <p:nvSpPr>
          <p:cNvPr id="8" name="Titre 3"/>
          <p:cNvSpPr>
            <a:spLocks noGrp="1"/>
          </p:cNvSpPr>
          <p:nvPr>
            <p:ph type="title" hasCustomPrompt="1"/>
          </p:nvPr>
        </p:nvSpPr>
        <p:spPr bwMode="auto">
          <a:xfrm>
            <a:off x="2781301" y="3042581"/>
            <a:ext cx="9207499" cy="1516678"/>
          </a:xfrm>
          <a:prstGeom prst="rect">
            <a:avLst/>
          </a:prstGeom>
        </p:spPr>
        <p:txBody>
          <a:bodyPr anchor="ctr" anchorCtr="0"/>
          <a:lstStyle>
            <a:lvl1pPr>
              <a:defRPr sz="2601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Cliquez pour ajouter un sous-titre</a:t>
            </a:r>
            <a:endParaRPr/>
          </a:p>
        </p:txBody>
      </p:sp>
      <p:pic>
        <p:nvPicPr>
          <p:cNvPr id="9" name="Image 2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027905" y="1147002"/>
            <a:ext cx="3164098" cy="1859441"/>
          </a:xfrm>
          <a:prstGeom prst="rect">
            <a:avLst/>
          </a:prstGeom>
        </p:spPr>
      </p:pic>
      <p:pic>
        <p:nvPicPr>
          <p:cNvPr id="10" name="Image 24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7379239" y="3"/>
            <a:ext cx="1597291" cy="14204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age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"/>
          <p:cNvSpPr>
            <a:spLocks noGrp="1"/>
          </p:cNvSpPr>
          <p:nvPr>
            <p:ph type="title" hasCustomPrompt="1"/>
          </p:nvPr>
        </p:nvSpPr>
        <p:spPr bwMode="auto">
          <a:xfrm>
            <a:off x="779852" y="384280"/>
            <a:ext cx="8508016" cy="781912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CLIQUEZ POUR AJOUTER LE TITRE DE LA PAGE</a:t>
            </a:r>
            <a:endParaRPr/>
          </a:p>
        </p:txBody>
      </p:sp>
      <p:sp>
        <p:nvSpPr>
          <p:cNvPr id="5" name="Corps de texte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780699" y="2910806"/>
            <a:ext cx="8525019" cy="330023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sp>
        <p:nvSpPr>
          <p:cNvPr id="6" name="Corps de texte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780699" y="1390799"/>
            <a:ext cx="8525019" cy="1295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pic>
        <p:nvPicPr>
          <p:cNvPr id="7" name="Imag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350684" y="4"/>
            <a:ext cx="841321" cy="46516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age contenu double colon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"/>
          <p:cNvSpPr>
            <a:spLocks noGrp="1"/>
          </p:cNvSpPr>
          <p:nvPr>
            <p:ph type="title" hasCustomPrompt="1"/>
          </p:nvPr>
        </p:nvSpPr>
        <p:spPr bwMode="auto">
          <a:xfrm>
            <a:off x="779852" y="384280"/>
            <a:ext cx="8508016" cy="781912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CLIQUEZ POUR AJOUTER LE TITRE DE LA PAGE</a:t>
            </a:r>
            <a:endParaRPr/>
          </a:p>
        </p:txBody>
      </p:sp>
      <p:sp>
        <p:nvSpPr>
          <p:cNvPr id="5" name="Corps de texte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780700" y="1447800"/>
            <a:ext cx="4096105" cy="476324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sp>
        <p:nvSpPr>
          <p:cNvPr id="6" name="Corps de texte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191764" y="1447800"/>
            <a:ext cx="4096105" cy="476324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pic>
        <p:nvPicPr>
          <p:cNvPr id="7" name="Imag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350684" y="4"/>
            <a:ext cx="841321" cy="46516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Page F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nd bleu"/>
          <p:cNvSpPr/>
          <p:nvPr/>
        </p:nvSpPr>
        <p:spPr bwMode="auto"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 extrusionOk="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801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665491" y="2781301"/>
            <a:ext cx="5668478" cy="38374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665491" y="3180108"/>
            <a:ext cx="5668478" cy="38374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exemple@email.com</a:t>
            </a:r>
            <a:endParaRPr/>
          </a:p>
        </p:txBody>
      </p:sp>
      <p:sp>
        <p:nvSpPr>
          <p:cNvPr id="7" name="Espace réservé du texte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665491" y="3578915"/>
            <a:ext cx="5668478" cy="38374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06 xx xx xx xx</a:t>
            </a:r>
          </a:p>
        </p:txBody>
      </p:sp>
      <p:grpSp>
        <p:nvGrpSpPr>
          <p:cNvPr id="8" name="Groupe 39"/>
          <p:cNvGrpSpPr/>
          <p:nvPr userDrawn="1"/>
        </p:nvGrpSpPr>
        <p:grpSpPr bwMode="auto">
          <a:xfrm>
            <a:off x="0" y="3650861"/>
            <a:ext cx="3216619" cy="3207140"/>
            <a:chOff x="0" y="3650861"/>
            <a:chExt cx="3216618" cy="3207140"/>
          </a:xfrm>
        </p:grpSpPr>
        <p:pic>
          <p:nvPicPr>
            <p:cNvPr id="9" name="Image 40"/>
            <p:cNvPicPr>
              <a:picLocks noChangeAspect="1"/>
            </p:cNvPicPr>
            <p:nvPr userDrawn="1"/>
          </p:nvPicPr>
          <p:blipFill>
            <a:blip r:embed="rId2"/>
            <a:srcRect l="7486"/>
            <a:stretch/>
          </p:blipFill>
          <p:spPr bwMode="auto">
            <a:xfrm>
              <a:off x="0" y="3650861"/>
              <a:ext cx="2064284" cy="1310754"/>
            </a:xfrm>
            <a:prstGeom prst="rect">
              <a:avLst/>
            </a:prstGeom>
          </p:spPr>
        </p:pic>
        <p:pic>
          <p:nvPicPr>
            <p:cNvPr id="10" name="Image 41"/>
            <p:cNvPicPr>
              <a:picLocks noChangeAspect="1"/>
            </p:cNvPicPr>
            <p:nvPr userDrawn="1"/>
          </p:nvPicPr>
          <p:blipFill>
            <a:blip r:embed="rId3"/>
            <a:srcRect b="6537"/>
            <a:stretch/>
          </p:blipFill>
          <p:spPr bwMode="auto">
            <a:xfrm>
              <a:off x="1905864" y="4772535"/>
              <a:ext cx="1310754" cy="2085466"/>
            </a:xfrm>
            <a:prstGeom prst="rect">
              <a:avLst/>
            </a:prstGeom>
          </p:spPr>
        </p:pic>
        <p:pic>
          <p:nvPicPr>
            <p:cNvPr id="11" name="Image 42"/>
            <p:cNvPicPr>
              <a:picLocks noChangeAspect="1"/>
            </p:cNvPicPr>
            <p:nvPr userDrawn="1"/>
          </p:nvPicPr>
          <p:blipFill>
            <a:blip r:embed="rId4"/>
            <a:srcRect l="36486" b="35303"/>
            <a:stretch/>
          </p:blipFill>
          <p:spPr bwMode="auto">
            <a:xfrm>
              <a:off x="0" y="5871928"/>
              <a:ext cx="968038" cy="986072"/>
            </a:xfrm>
            <a:prstGeom prst="rect">
              <a:avLst/>
            </a:prstGeom>
          </p:spPr>
        </p:pic>
      </p:grpSp>
      <p:pic>
        <p:nvPicPr>
          <p:cNvPr id="12" name="Image 43"/>
          <p:cNvPicPr>
            <a:picLocks noChangeAspect="1"/>
          </p:cNvPicPr>
          <p:nvPr userDrawn="1"/>
        </p:nvPicPr>
        <p:blipFill>
          <a:blip r:embed="rId2"/>
          <a:srcRect l="41854"/>
          <a:stretch/>
        </p:blipFill>
        <p:spPr bwMode="auto">
          <a:xfrm rot="5400000">
            <a:off x="1896430" y="-6665"/>
            <a:ext cx="1297423" cy="1310754"/>
          </a:xfrm>
          <a:prstGeom prst="rect">
            <a:avLst/>
          </a:prstGeom>
        </p:spPr>
      </p:pic>
      <p:pic>
        <p:nvPicPr>
          <p:cNvPr id="13" name="Image 44"/>
          <p:cNvPicPr>
            <a:picLocks noChangeAspect="1"/>
          </p:cNvPicPr>
          <p:nvPr userDrawn="1"/>
        </p:nvPicPr>
        <p:blipFill>
          <a:blip r:embed="rId3"/>
          <a:srcRect b="6537"/>
          <a:stretch/>
        </p:blipFill>
        <p:spPr bwMode="auto">
          <a:xfrm rot="5400000">
            <a:off x="380731" y="751649"/>
            <a:ext cx="1310754" cy="2085467"/>
          </a:xfrm>
          <a:prstGeom prst="rect">
            <a:avLst/>
          </a:prstGeom>
        </p:spPr>
      </p:pic>
      <p:pic>
        <p:nvPicPr>
          <p:cNvPr id="14" name="Image 45"/>
          <p:cNvPicPr>
            <a:picLocks noChangeAspect="1"/>
          </p:cNvPicPr>
          <p:nvPr userDrawn="1"/>
        </p:nvPicPr>
        <p:blipFill>
          <a:blip r:embed="rId4"/>
          <a:srcRect l="86801" b="35303"/>
          <a:stretch/>
        </p:blipFill>
        <p:spPr bwMode="auto">
          <a:xfrm rot="5400000">
            <a:off x="385826" y="-392448"/>
            <a:ext cx="201177" cy="986073"/>
          </a:xfrm>
          <a:prstGeom prst="rect">
            <a:avLst/>
          </a:prstGeom>
        </p:spPr>
      </p:pic>
      <p:sp>
        <p:nvSpPr>
          <p:cNvPr id="15" name="Logo Université Gustave Eiffel"/>
          <p:cNvSpPr/>
          <p:nvPr userDrawn="1"/>
        </p:nvSpPr>
        <p:spPr bwMode="auto">
          <a:xfrm>
            <a:off x="5791203" y="4771682"/>
            <a:ext cx="1911909" cy="399620"/>
          </a:xfrm>
          <a:prstGeom prst="rect">
            <a:avLst/>
          </a:prstGeom>
          <a:blipFill>
            <a:blip r:embed="rId5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 sz="180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7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10744201" y="6400802"/>
            <a:ext cx="1228782" cy="2539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6">
        <a:defRPr>
          <a:latin typeface="+mn-lt"/>
          <a:ea typeface="+mn-ea"/>
          <a:cs typeface="+mn-cs"/>
        </a:defRPr>
      </a:lvl2pPr>
      <a:lvl3pPr marL="914372">
        <a:defRPr>
          <a:latin typeface="+mn-lt"/>
          <a:ea typeface="+mn-ea"/>
          <a:cs typeface="+mn-cs"/>
        </a:defRPr>
      </a:lvl3pPr>
      <a:lvl4pPr marL="1371560">
        <a:defRPr>
          <a:latin typeface="+mn-lt"/>
          <a:ea typeface="+mn-ea"/>
          <a:cs typeface="+mn-cs"/>
        </a:defRPr>
      </a:lvl4pPr>
      <a:lvl5pPr marL="1828746">
        <a:defRPr>
          <a:latin typeface="+mn-lt"/>
          <a:ea typeface="+mn-ea"/>
          <a:cs typeface="+mn-cs"/>
        </a:defRPr>
      </a:lvl5pPr>
      <a:lvl6pPr marL="2285933">
        <a:defRPr>
          <a:latin typeface="+mn-lt"/>
          <a:ea typeface="+mn-ea"/>
          <a:cs typeface="+mn-cs"/>
        </a:defRPr>
      </a:lvl6pPr>
      <a:lvl7pPr marL="2743119">
        <a:defRPr>
          <a:latin typeface="+mn-lt"/>
          <a:ea typeface="+mn-ea"/>
          <a:cs typeface="+mn-cs"/>
        </a:defRPr>
      </a:lvl7pPr>
      <a:lvl8pPr marL="3200307">
        <a:defRPr>
          <a:latin typeface="+mn-lt"/>
          <a:ea typeface="+mn-ea"/>
          <a:cs typeface="+mn-cs"/>
        </a:defRPr>
      </a:lvl8pPr>
      <a:lvl9pPr marL="365749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6">
        <a:defRPr>
          <a:latin typeface="+mn-lt"/>
          <a:ea typeface="+mn-ea"/>
          <a:cs typeface="+mn-cs"/>
        </a:defRPr>
      </a:lvl2pPr>
      <a:lvl3pPr marL="914372">
        <a:defRPr>
          <a:latin typeface="+mn-lt"/>
          <a:ea typeface="+mn-ea"/>
          <a:cs typeface="+mn-cs"/>
        </a:defRPr>
      </a:lvl3pPr>
      <a:lvl4pPr marL="1371560">
        <a:defRPr>
          <a:latin typeface="+mn-lt"/>
          <a:ea typeface="+mn-ea"/>
          <a:cs typeface="+mn-cs"/>
        </a:defRPr>
      </a:lvl4pPr>
      <a:lvl5pPr marL="1828746">
        <a:defRPr>
          <a:latin typeface="+mn-lt"/>
          <a:ea typeface="+mn-ea"/>
          <a:cs typeface="+mn-cs"/>
        </a:defRPr>
      </a:lvl5pPr>
      <a:lvl6pPr marL="2285933">
        <a:defRPr>
          <a:latin typeface="+mn-lt"/>
          <a:ea typeface="+mn-ea"/>
          <a:cs typeface="+mn-cs"/>
        </a:defRPr>
      </a:lvl6pPr>
      <a:lvl7pPr marL="2743119">
        <a:defRPr>
          <a:latin typeface="+mn-lt"/>
          <a:ea typeface="+mn-ea"/>
          <a:cs typeface="+mn-cs"/>
        </a:defRPr>
      </a:lvl7pPr>
      <a:lvl8pPr marL="3200307">
        <a:defRPr>
          <a:latin typeface="+mn-lt"/>
          <a:ea typeface="+mn-ea"/>
          <a:cs typeface="+mn-cs"/>
        </a:defRPr>
      </a:lvl8pPr>
      <a:lvl9pPr marL="365749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hyperlink" Target="https://livret-accueil-edu.univ-eiffel.fr/" TargetMode="External"/><Relationship Id="rId3" Type="http://schemas.microsoft.com/office/2007/relationships/media" Target="../media/media1.mp4"/><Relationship Id="rId7" Type="http://schemas.openxmlformats.org/officeDocument/2006/relationships/tags" Target="../tags/tag6.xml"/><Relationship Id="rId12" Type="http://schemas.openxmlformats.org/officeDocument/2006/relationships/image" Target="../media/image13.emf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oleObject" Target="../embeddings/oleObject1.bin"/><Relationship Id="rId5" Type="http://schemas.openxmlformats.org/officeDocument/2006/relationships/tags" Target="../tags/tag4.xml"/><Relationship Id="rId15" Type="http://schemas.openxmlformats.org/officeDocument/2006/relationships/hyperlink" Target="https://livret-accueil-edu.univ-eiffel.fr/base-dinformations/application-mobile" TargetMode="External"/><Relationship Id="rId10" Type="http://schemas.openxmlformats.org/officeDocument/2006/relationships/image" Target="../media/image14.png"/><Relationship Id="rId4" Type="http://schemas.openxmlformats.org/officeDocument/2006/relationships/video" Target="../media/media1.mp4"/><Relationship Id="rId9" Type="http://schemas.openxmlformats.org/officeDocument/2006/relationships/slideLayout" Target="../slideLayouts/slideLayout3.xml"/><Relationship Id="rId14" Type="http://schemas.openxmlformats.org/officeDocument/2006/relationships/hyperlink" Target="https://intranet-edu.univ-eiffel.fr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slideLayout" Target="../slideLayouts/slideLayout3.xml"/><Relationship Id="rId3" Type="http://schemas.openxmlformats.org/officeDocument/2006/relationships/tags" Target="../tags/tag10.xml"/><Relationship Id="rId21" Type="http://schemas.openxmlformats.org/officeDocument/2006/relationships/image" Target="../media/image17.png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image" Target="../media/image16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image" Target="../media/image19.png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hyperlink" Target="https://intranet-edu.univ-eiffel.fr/" TargetMode="External"/><Relationship Id="rId10" Type="http://schemas.openxmlformats.org/officeDocument/2006/relationships/tags" Target="../tags/tag17.xml"/><Relationship Id="rId19" Type="http://schemas.openxmlformats.org/officeDocument/2006/relationships/image" Target="../media/image15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26" Type="http://schemas.openxmlformats.org/officeDocument/2006/relationships/image" Target="../media/image19.png"/><Relationship Id="rId3" Type="http://schemas.openxmlformats.org/officeDocument/2006/relationships/tags" Target="../tags/tag27.xml"/><Relationship Id="rId21" Type="http://schemas.openxmlformats.org/officeDocument/2006/relationships/image" Target="../media/image18.png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25" Type="http://schemas.openxmlformats.org/officeDocument/2006/relationships/hyperlink" Target="https://intranet-edu.univ-eiffel.fr/" TargetMode="External"/><Relationship Id="rId2" Type="http://schemas.openxmlformats.org/officeDocument/2006/relationships/tags" Target="../tags/tag26.xml"/><Relationship Id="rId16" Type="http://schemas.openxmlformats.org/officeDocument/2006/relationships/tags" Target="../tags/tag40.xml"/><Relationship Id="rId20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24" Type="http://schemas.openxmlformats.org/officeDocument/2006/relationships/image" Target="../media/image22.png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23" Type="http://schemas.openxmlformats.org/officeDocument/2006/relationships/image" Target="../media/image21.png"/><Relationship Id="rId10" Type="http://schemas.openxmlformats.org/officeDocument/2006/relationships/tags" Target="../tags/tag34.xml"/><Relationship Id="rId19" Type="http://schemas.openxmlformats.org/officeDocument/2006/relationships/tags" Target="../tags/tag43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livret-accueil-edu.univ-eiffel.fr/" TargetMode="External"/><Relationship Id="rId3" Type="http://schemas.openxmlformats.org/officeDocument/2006/relationships/tags" Target="../tags/tag48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23.png"/><Relationship Id="rId5" Type="http://schemas.openxmlformats.org/officeDocument/2006/relationships/tags" Target="../tags/tag50.xml"/><Relationship Id="rId10" Type="http://schemas.openxmlformats.org/officeDocument/2006/relationships/hyperlink" Target="https://livret-accueil-edu.univ-eiffel.fr/base-dinformations/application-mobile" TargetMode="External"/><Relationship Id="rId4" Type="http://schemas.openxmlformats.org/officeDocument/2006/relationships/tags" Target="../tags/tag49.xml"/><Relationship Id="rId9" Type="http://schemas.openxmlformats.org/officeDocument/2006/relationships/hyperlink" Target="https://intranet-edu.univ-eiffel.f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055440" y="3284984"/>
            <a:ext cx="10569141" cy="1296144"/>
          </a:xfrm>
        </p:spPr>
        <p:txBody>
          <a:bodyPr/>
          <a:lstStyle/>
          <a:p>
            <a:pPr>
              <a:defRPr/>
            </a:pPr>
            <a:r>
              <a:rPr lang="fr-FR" sz="4800" dirty="0"/>
              <a:t>Communication interne </a:t>
            </a:r>
            <a:br>
              <a:rPr lang="fr-FR" sz="4800" dirty="0"/>
            </a:br>
            <a:endParaRPr lang="fr-FR" sz="4000" dirty="0"/>
          </a:p>
        </p:txBody>
      </p:sp>
      <p:sp>
        <p:nvSpPr>
          <p:cNvPr id="5" name="ZoneTexte 1"/>
          <p:cNvSpPr txBox="1"/>
          <p:nvPr>
            <p:custDataLst>
              <p:tags r:id="rId2"/>
            </p:custDataLst>
          </p:nvPr>
        </p:nvSpPr>
        <p:spPr bwMode="auto">
          <a:xfrm>
            <a:off x="263352" y="260648"/>
            <a:ext cx="2339006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801" dirty="0"/>
              <a:t>Céline Roy</a:t>
            </a:r>
          </a:p>
          <a:p>
            <a:pPr>
              <a:defRPr/>
            </a:pPr>
            <a:endParaRPr lang="fr-FR" sz="180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16D1830-DACB-44DD-8B4B-1ED2717556C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9852" y="384280"/>
            <a:ext cx="8508016" cy="781912"/>
          </a:xfrm>
        </p:spPr>
        <p:txBody>
          <a:bodyPr/>
          <a:lstStyle/>
          <a:p>
            <a:r>
              <a:rPr lang="fr-FR" sz="2800" dirty="0"/>
              <a:t>Intranet étudiant et enseignant</a:t>
            </a:r>
            <a:br>
              <a:rPr lang="fr-FR" sz="2800" dirty="0"/>
            </a:br>
            <a:r>
              <a:rPr lang="fr-FR" sz="2800" dirty="0"/>
              <a:t>&amp; livret d’accueil</a:t>
            </a:r>
            <a:br>
              <a:rPr lang="fr-FR" sz="2800" dirty="0"/>
            </a:br>
            <a:endParaRPr lang="fr-FR" sz="2800" dirty="0"/>
          </a:p>
        </p:txBody>
      </p:sp>
      <p:pic>
        <p:nvPicPr>
          <p:cNvPr id="2" name="Video-Intranet-etudiant">
            <a:hlinkClick r:id="" action="ppaction://media"/>
            <a:extLst>
              <a:ext uri="{FF2B5EF4-FFF2-40B4-BE49-F238E27FC236}">
                <a16:creationId xmlns:a16="http://schemas.microsoft.com/office/drawing/2014/main" id="{9356BB31-1826-4E3B-8B26-0B2E80966DC0}"/>
              </a:ext>
            </a:extLst>
          </p:cNvPr>
          <p:cNvPicPr>
            <a:picLocks noChangeAspect="1"/>
          </p:cNvPicPr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36160" y="3789040"/>
            <a:ext cx="4248472" cy="2389765"/>
          </a:xfrm>
          <a:prstGeom prst="rect">
            <a:avLst/>
          </a:prstGeom>
        </p:spPr>
      </p:pic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62E8F467-9793-44E2-A306-3928E7434CBD}"/>
              </a:ext>
            </a:extLst>
          </p:cNvPr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7835989"/>
              </p:ext>
            </p:extLst>
          </p:nvPr>
        </p:nvGraphicFramePr>
        <p:xfrm>
          <a:off x="7464152" y="692696"/>
          <a:ext cx="4352483" cy="24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11" imgW="18288000" imgH="10287000" progId="Acrobat.Document.DC">
                  <p:embed/>
                </p:oleObj>
              </mc:Choice>
              <mc:Fallback>
                <p:oleObj name="Acrobat Document" r:id="rId11" imgW="18288000" imgH="102870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464152" y="692696"/>
                        <a:ext cx="4352483" cy="2448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E0A5B751-0960-43C1-89E4-0394CA4ED7D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67408" y="2060848"/>
            <a:ext cx="648072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À partir du 18 septembre …</a:t>
            </a:r>
          </a:p>
          <a:p>
            <a:endParaRPr lang="fr-FR" sz="1400" b="1" dirty="0"/>
          </a:p>
          <a:p>
            <a:r>
              <a:rPr lang="fr-FR" sz="1600" b="1" dirty="0"/>
              <a:t>2 nouveaux moyens de communication pour les </a:t>
            </a:r>
            <a:r>
              <a:rPr lang="fr-FR" sz="1600" b="1" dirty="0" err="1"/>
              <a:t>étudiants·es</a:t>
            </a:r>
            <a:endParaRPr lang="fr-FR" sz="1600" b="1" dirty="0"/>
          </a:p>
          <a:p>
            <a:endParaRPr lang="fr-FR" sz="1400" b="1" dirty="0"/>
          </a:p>
          <a:p>
            <a:r>
              <a:rPr lang="fr-FR" dirty="0"/>
              <a:t>Le livret d’accueil étudiant : </a:t>
            </a:r>
            <a:r>
              <a:rPr lang="fr-FR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livret-accueil-edu.univ-eiffel.fr</a:t>
            </a:r>
            <a:endParaRPr lang="fr-FR" dirty="0"/>
          </a:p>
          <a:p>
            <a:r>
              <a:rPr lang="fr-FR" sz="1400" i="1" dirty="0">
                <a:solidFill>
                  <a:schemeClr val="accent4"/>
                </a:solidFill>
              </a:rPr>
              <a:t>Accessible sans authentification</a:t>
            </a:r>
          </a:p>
          <a:p>
            <a:endParaRPr lang="fr-FR" dirty="0"/>
          </a:p>
          <a:p>
            <a:r>
              <a:rPr lang="fr-FR" dirty="0"/>
              <a:t>Le site intranet étudiant : </a:t>
            </a:r>
            <a:r>
              <a:rPr lang="fr-FR" dirty="0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intranet-edu.univ-eiffel.fr</a:t>
            </a:r>
            <a:endParaRPr lang="fr-FR" dirty="0"/>
          </a:p>
          <a:p>
            <a:r>
              <a:rPr lang="fr-FR" sz="1400" i="1" dirty="0">
                <a:solidFill>
                  <a:schemeClr val="accent2"/>
                </a:solidFill>
              </a:rPr>
              <a:t>Accessible après authentification</a:t>
            </a:r>
          </a:p>
          <a:p>
            <a:endParaRPr lang="fr-FR" sz="1400" dirty="0"/>
          </a:p>
          <a:p>
            <a:r>
              <a:rPr lang="fr-FR" sz="1600" b="1" dirty="0"/>
              <a:t>Également disponible l’application mobile Univ Eiffel</a:t>
            </a:r>
          </a:p>
          <a:p>
            <a:endParaRPr lang="fr-FR" sz="1600" b="1" dirty="0"/>
          </a:p>
          <a:p>
            <a:r>
              <a:rPr lang="fr-FR" sz="1600" dirty="0"/>
              <a:t>Plus d’information : </a:t>
            </a:r>
            <a:br>
              <a:rPr lang="fr-FR" sz="1600" dirty="0"/>
            </a:br>
            <a:r>
              <a:rPr lang="fr-FR" sz="1600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livret-accueil-edu.univ-eiffel.fr/base-</a:t>
            </a:r>
            <a:r>
              <a:rPr lang="fr-FR" sz="1600" dirty="0" err="1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dinformations</a:t>
            </a:r>
            <a:r>
              <a:rPr lang="fr-FR" sz="1600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/application-mobile</a:t>
            </a:r>
            <a:endParaRPr lang="fr-FR" sz="1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554B33E-2E45-4CE7-9C3A-4113B7E628B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464152" y="3501008"/>
            <a:ext cx="1608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Vidéo site intranet</a:t>
            </a:r>
          </a:p>
        </p:txBody>
      </p:sp>
    </p:spTree>
    <p:extLst>
      <p:ext uri="{BB962C8B-B14F-4D97-AF65-F5344CB8AC3E}">
        <p14:creationId xmlns:p14="http://schemas.microsoft.com/office/powerpoint/2010/main" val="65588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F1704A-52E9-4DA8-B117-C34985E8137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95400" y="1052736"/>
            <a:ext cx="7416824" cy="2098212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216000" rIns="216000" bIns="216000">
            <a:spAutoFit/>
          </a:bodyPr>
          <a:lstStyle/>
          <a:p>
            <a:r>
              <a:rPr lang="fr-FR" dirty="0"/>
              <a:t>Le site intranet étudiant est un portail qui centralise : 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Les actualités de l'université 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Les informations utiles sur les services et le fonctionnement de l'établissement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L’</a:t>
            </a:r>
            <a:r>
              <a:rPr lang="fr-FR" b="1" dirty="0"/>
              <a:t>E</a:t>
            </a:r>
            <a:r>
              <a:rPr lang="fr-FR" dirty="0"/>
              <a:t>nvironnement </a:t>
            </a:r>
            <a:r>
              <a:rPr lang="fr-FR" b="1" dirty="0"/>
              <a:t>N</a:t>
            </a:r>
            <a:r>
              <a:rPr lang="fr-FR" dirty="0"/>
              <a:t>umérique de </a:t>
            </a:r>
            <a:r>
              <a:rPr lang="fr-FR" b="1" dirty="0"/>
              <a:t>T</a:t>
            </a:r>
            <a:r>
              <a:rPr lang="fr-FR" dirty="0"/>
              <a:t>ravail pédagogique ENT (les accès aux applications)</a:t>
            </a:r>
            <a:endParaRPr lang="fr-FR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16D1830-DACB-44DD-8B4B-1ED2717556C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9852" y="384280"/>
            <a:ext cx="8508016" cy="781912"/>
          </a:xfrm>
        </p:spPr>
        <p:txBody>
          <a:bodyPr/>
          <a:lstStyle/>
          <a:p>
            <a:r>
              <a:rPr lang="fr-FR" sz="2800" dirty="0"/>
              <a:t>Intranet étudiant et enseignant</a:t>
            </a:r>
            <a:br>
              <a:rPr lang="fr-FR" sz="2800" dirty="0"/>
            </a:br>
            <a:endParaRPr lang="fr-FR" sz="2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A594046-C50E-49D2-82AE-FE223F177BA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95400" y="4437112"/>
            <a:ext cx="3668523" cy="20565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0F9EE2A-F060-4FE2-807B-8198F939C9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439816" y="4437112"/>
            <a:ext cx="3666654" cy="20531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6C73F68-868B-470D-A8A9-B56F287E92A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184232" y="4437112"/>
            <a:ext cx="3672408" cy="205531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B9D1209-2434-41D1-A944-369CAC9CC5A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95400" y="3789040"/>
            <a:ext cx="11161240" cy="5380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F31DE2B-ECD8-4F08-A9EF-0D649B23AE7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151784" y="3140968"/>
            <a:ext cx="360040" cy="369332"/>
          </a:xfrm>
          <a:prstGeom prst="rect">
            <a:avLst/>
          </a:prstGeom>
          <a:solidFill>
            <a:schemeClr val="bg2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1</a:t>
            </a:r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F60F4B35-55E0-4F6F-BFAC-7007B3D0EF9A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4151784" y="3510301"/>
            <a:ext cx="360040" cy="350748"/>
          </a:xfrm>
          <a:prstGeom prst="downArrow">
            <a:avLst/>
          </a:prstGeom>
          <a:solidFill>
            <a:srgbClr val="0070C0"/>
          </a:solidFill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6B80A5E-8549-4DF9-BF13-4610615ADA2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279576" y="5652537"/>
            <a:ext cx="504056" cy="584775"/>
          </a:xfrm>
          <a:prstGeom prst="rect">
            <a:avLst/>
          </a:prstGeom>
          <a:solidFill>
            <a:schemeClr val="bg2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18648B8-F0BA-4928-92ED-8FBE2E31EA4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951984" y="5652537"/>
            <a:ext cx="504056" cy="584775"/>
          </a:xfrm>
          <a:prstGeom prst="rect">
            <a:avLst/>
          </a:prstGeom>
          <a:solidFill>
            <a:schemeClr val="bg2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176758C-BF1F-40AB-9C19-B92B2A4F508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768408" y="5652537"/>
            <a:ext cx="504056" cy="584775"/>
          </a:xfrm>
          <a:prstGeom prst="rect">
            <a:avLst/>
          </a:prstGeom>
          <a:solidFill>
            <a:schemeClr val="bg2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5218AF1-1FF0-47F2-BC46-D7A71B9C3D5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375920" y="3140968"/>
            <a:ext cx="360040" cy="369332"/>
          </a:xfrm>
          <a:prstGeom prst="rect">
            <a:avLst/>
          </a:prstGeom>
          <a:solidFill>
            <a:schemeClr val="bg2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</a:t>
            </a:r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CDE0952D-6D5D-46D8-B2EC-19970A59F1BC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5375920" y="3510301"/>
            <a:ext cx="360040" cy="350748"/>
          </a:xfrm>
          <a:prstGeom prst="downArrow">
            <a:avLst/>
          </a:prstGeom>
          <a:solidFill>
            <a:srgbClr val="0070C0"/>
          </a:solidFill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44D3A0D-F790-414A-9752-2C896635060C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456040" y="3140968"/>
            <a:ext cx="360040" cy="369332"/>
          </a:xfrm>
          <a:prstGeom prst="rect">
            <a:avLst/>
          </a:prstGeom>
          <a:solidFill>
            <a:schemeClr val="bg2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3</a:t>
            </a:r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81052098-4966-4F36-826D-B1F77D604593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6456040" y="3510301"/>
            <a:ext cx="360040" cy="350748"/>
          </a:xfrm>
          <a:prstGeom prst="downArrow">
            <a:avLst/>
          </a:prstGeom>
          <a:solidFill>
            <a:srgbClr val="0070C0"/>
          </a:solidFill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BE2196-655C-4385-A54C-63408231380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8616280" y="260648"/>
            <a:ext cx="3240360" cy="2836876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lIns="216000" tIns="216000" rIns="216000" bIns="216000">
            <a:spAutoFit/>
          </a:bodyPr>
          <a:lstStyle/>
          <a:p>
            <a:r>
              <a:rPr lang="fr-FR" sz="1600" dirty="0"/>
              <a:t>Accédez à l’intranet étudiant :</a:t>
            </a:r>
          </a:p>
          <a:p>
            <a:r>
              <a:rPr lang="fr-FR" sz="1400" dirty="0">
                <a:latin typeface="+mj-lt"/>
                <a:ea typeface="+mj-ea"/>
                <a:cs typeface="+mj-cs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intranet-edu.univ-eiffel.fr</a:t>
            </a:r>
            <a:endParaRPr lang="fr-FR" sz="1400" dirty="0">
              <a:latin typeface="+mj-lt"/>
              <a:ea typeface="+mj-ea"/>
              <a:cs typeface="+mj-cs"/>
            </a:endParaRPr>
          </a:p>
          <a:p>
            <a:endParaRPr lang="fr-FR" sz="1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r>
              <a:rPr lang="fr-FR" sz="1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Attention de bien sélectionner selon votre profil !</a:t>
            </a:r>
          </a:p>
          <a:p>
            <a:endParaRPr lang="fr-FR" sz="1400" dirty="0">
              <a:latin typeface="+mj-lt"/>
              <a:ea typeface="+mj-ea"/>
              <a:cs typeface="+mj-cs"/>
            </a:endParaRPr>
          </a:p>
          <a:p>
            <a:endParaRPr lang="fr-FR" sz="1400" dirty="0">
              <a:latin typeface="+mj-lt"/>
              <a:ea typeface="+mj-ea"/>
              <a:cs typeface="+mj-cs"/>
            </a:endParaRPr>
          </a:p>
          <a:p>
            <a:endParaRPr lang="fr-FR" sz="1400" dirty="0">
              <a:latin typeface="+mj-lt"/>
              <a:ea typeface="+mj-ea"/>
              <a:cs typeface="+mj-cs"/>
            </a:endParaRPr>
          </a:p>
          <a:p>
            <a:endParaRPr lang="fr-FR" sz="1400" dirty="0">
              <a:latin typeface="+mj-lt"/>
              <a:ea typeface="+mj-ea"/>
              <a:cs typeface="+mj-cs"/>
            </a:endParaRPr>
          </a:p>
          <a:p>
            <a:endParaRPr lang="fr-FR" sz="1400" dirty="0">
              <a:latin typeface="+mj-lt"/>
              <a:ea typeface="+mj-ea"/>
              <a:cs typeface="+mj-cs"/>
            </a:endParaRPr>
          </a:p>
          <a:p>
            <a:endParaRPr lang="fr-FR" sz="14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CF8BFD8-0743-49D3-9FF7-F3A893CA720B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9192344" y="1916832"/>
            <a:ext cx="2232248" cy="9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92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F1704A-52E9-4DA8-B117-C34985E8137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95400" y="1196752"/>
            <a:ext cx="6552728" cy="1821213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216000" rIns="216000" bIns="216000">
            <a:spAutoFit/>
          </a:bodyPr>
          <a:lstStyle/>
          <a:p>
            <a:r>
              <a:rPr lang="fr-FR" dirty="0"/>
              <a:t>Il propose également plusieurs fonctionnalités :</a:t>
            </a:r>
          </a:p>
          <a:p>
            <a:pPr marL="342900" indent="-342900">
              <a:buFont typeface="+mj-lt"/>
              <a:buAutoNum type="alphaUcPeriod"/>
            </a:pPr>
            <a:r>
              <a:rPr lang="fr-FR" dirty="0"/>
              <a:t>Un annuaire des </a:t>
            </a:r>
            <a:r>
              <a:rPr lang="fr-FR" dirty="0" err="1"/>
              <a:t>étudiants·es</a:t>
            </a:r>
            <a:r>
              <a:rPr lang="fr-FR" dirty="0"/>
              <a:t> et </a:t>
            </a:r>
            <a:r>
              <a:rPr lang="fr-FR" dirty="0" err="1"/>
              <a:t>enseignants·es</a:t>
            </a:r>
            <a:endParaRPr lang="fr-FR" dirty="0"/>
          </a:p>
          <a:p>
            <a:pPr marL="342900" indent="-342900">
              <a:buFont typeface="+mj-lt"/>
              <a:buAutoNum type="alphaUcPeriod"/>
            </a:pPr>
            <a:r>
              <a:rPr lang="fr-FR" dirty="0"/>
              <a:t>Une page profil personnalisable</a:t>
            </a:r>
          </a:p>
          <a:p>
            <a:pPr marL="342900" indent="-342900">
              <a:buFont typeface="+mj-lt"/>
              <a:buAutoNum type="alphaUcPeriod"/>
            </a:pPr>
            <a:r>
              <a:rPr lang="fr-FR" dirty="0"/>
              <a:t>La possibilité de rédiger des actualités</a:t>
            </a:r>
          </a:p>
          <a:p>
            <a:pPr marL="342900" indent="-342900">
              <a:buFont typeface="+mj-lt"/>
              <a:buAutoNum type="alphaUcPeriod"/>
            </a:pPr>
            <a:r>
              <a:rPr lang="fr-FR" dirty="0"/>
              <a:t>Une interface en mode « </a:t>
            </a:r>
            <a:r>
              <a:rPr lang="fr-FR" dirty="0" err="1"/>
              <a:t>Dark</a:t>
            </a:r>
            <a:r>
              <a:rPr lang="fr-FR" dirty="0"/>
              <a:t> » ou « Light » </a:t>
            </a:r>
            <a:endParaRPr lang="fr-FR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16D1830-DACB-44DD-8B4B-1ED2717556C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9852" y="384280"/>
            <a:ext cx="8508016" cy="781912"/>
          </a:xfrm>
        </p:spPr>
        <p:txBody>
          <a:bodyPr/>
          <a:lstStyle/>
          <a:p>
            <a:r>
              <a:rPr lang="fr-FR" sz="2800" dirty="0"/>
              <a:t>Intranet étudiant et enseignant</a:t>
            </a:r>
            <a:br>
              <a:rPr lang="fr-FR" sz="2800" dirty="0"/>
            </a:br>
            <a:endParaRPr lang="fr-FR" sz="28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B9D1209-2434-41D1-A944-369CAC9CC5A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95400" y="3789040"/>
            <a:ext cx="11161240" cy="5380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F31DE2B-ECD8-4F08-A9EF-0D649B23AE7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184232" y="3140968"/>
            <a:ext cx="360040" cy="369332"/>
          </a:xfrm>
          <a:prstGeom prst="rect">
            <a:avLst/>
          </a:prstGeom>
          <a:solidFill>
            <a:schemeClr val="bg2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</a:t>
            </a:r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F60F4B35-55E0-4F6F-BFAC-7007B3D0EF9A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8184232" y="3510301"/>
            <a:ext cx="360040" cy="350748"/>
          </a:xfrm>
          <a:prstGeom prst="downArrow">
            <a:avLst/>
          </a:prstGeom>
          <a:solidFill>
            <a:srgbClr val="0070C0"/>
          </a:solidFill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5218AF1-1FF0-47F2-BC46-D7A71B9C3D5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912424" y="3140968"/>
            <a:ext cx="360040" cy="369332"/>
          </a:xfrm>
          <a:prstGeom prst="rect">
            <a:avLst/>
          </a:prstGeom>
          <a:solidFill>
            <a:schemeClr val="bg2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B</a:t>
            </a:r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CDE0952D-6D5D-46D8-B2EC-19970A59F1BC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9912424" y="3510301"/>
            <a:ext cx="360040" cy="350748"/>
          </a:xfrm>
          <a:prstGeom prst="downArrow">
            <a:avLst/>
          </a:prstGeom>
          <a:solidFill>
            <a:srgbClr val="0070C0"/>
          </a:solidFill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44D3A0D-F790-414A-9752-2C896635060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632504" y="3140968"/>
            <a:ext cx="360040" cy="369332"/>
          </a:xfrm>
          <a:prstGeom prst="rect">
            <a:avLst/>
          </a:prstGeom>
          <a:solidFill>
            <a:schemeClr val="bg2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</a:t>
            </a:r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81052098-4966-4F36-826D-B1F77D604593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632504" y="3510301"/>
            <a:ext cx="360040" cy="350748"/>
          </a:xfrm>
          <a:prstGeom prst="downArrow">
            <a:avLst/>
          </a:prstGeom>
          <a:solidFill>
            <a:srgbClr val="0070C0"/>
          </a:solidFill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55293A3-7E80-4710-B07D-19B6BAF469CE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1064552" y="3131675"/>
            <a:ext cx="360040" cy="369332"/>
          </a:xfrm>
          <a:prstGeom prst="rect">
            <a:avLst/>
          </a:prstGeom>
          <a:solidFill>
            <a:schemeClr val="bg2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D</a:t>
            </a:r>
          </a:p>
        </p:txBody>
      </p:sp>
      <p:sp>
        <p:nvSpPr>
          <p:cNvPr id="29" name="Flèche : bas 28">
            <a:extLst>
              <a:ext uri="{FF2B5EF4-FFF2-40B4-BE49-F238E27FC236}">
                <a16:creationId xmlns:a16="http://schemas.microsoft.com/office/drawing/2014/main" id="{AF98B5EE-2412-4FCB-991B-C958ED478948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11064552" y="3501008"/>
            <a:ext cx="360040" cy="350748"/>
          </a:xfrm>
          <a:prstGeom prst="downArrow">
            <a:avLst/>
          </a:prstGeom>
          <a:solidFill>
            <a:srgbClr val="0070C0"/>
          </a:solidFill>
        </p:spPr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7A6A3DB5-962D-446B-AA35-5104EE19200E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127448" y="4600479"/>
            <a:ext cx="3384376" cy="207136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2117EAE-D91B-46EC-A3F9-0F3C1472F18C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583832" y="4581128"/>
            <a:ext cx="3433165" cy="210467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0C53B53-4B09-4833-A19D-1662A2C01CB3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184232" y="4581128"/>
            <a:ext cx="3647728" cy="2088232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9F681A78-A05F-4FCB-9D31-52BFAB07FAB5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95600" y="5796553"/>
            <a:ext cx="504056" cy="584775"/>
          </a:xfrm>
          <a:prstGeom prst="rect">
            <a:avLst/>
          </a:prstGeom>
          <a:solidFill>
            <a:schemeClr val="bg2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A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B0B1A66-3131-4B2F-969F-16FAA0C08595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5951984" y="5796553"/>
            <a:ext cx="504056" cy="584775"/>
          </a:xfrm>
          <a:prstGeom prst="rect">
            <a:avLst/>
          </a:prstGeom>
          <a:solidFill>
            <a:schemeClr val="bg2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B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2580045-366B-4E6A-955D-EA0655C537A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768408" y="5796553"/>
            <a:ext cx="504056" cy="584775"/>
          </a:xfrm>
          <a:prstGeom prst="rect">
            <a:avLst/>
          </a:prstGeom>
          <a:solidFill>
            <a:schemeClr val="bg2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0B3356-28ED-4146-8FF6-474D358546F6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8616280" y="260648"/>
            <a:ext cx="3240360" cy="2836876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lIns="216000" tIns="216000" rIns="216000" bIns="216000">
            <a:spAutoFit/>
          </a:bodyPr>
          <a:lstStyle/>
          <a:p>
            <a:r>
              <a:rPr lang="fr-FR" sz="1600" dirty="0"/>
              <a:t>Accédez à l’intranet étudiant :</a:t>
            </a:r>
          </a:p>
          <a:p>
            <a:r>
              <a:rPr lang="fr-FR" sz="1400" dirty="0">
                <a:latin typeface="+mj-lt"/>
                <a:ea typeface="+mj-ea"/>
                <a:cs typeface="+mj-cs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intranet-edu.univ-eiffel.fr</a:t>
            </a:r>
            <a:endParaRPr lang="fr-FR" sz="1400" dirty="0">
              <a:latin typeface="+mj-lt"/>
              <a:ea typeface="+mj-ea"/>
              <a:cs typeface="+mj-cs"/>
            </a:endParaRPr>
          </a:p>
          <a:p>
            <a:endParaRPr lang="fr-FR" sz="1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r>
              <a:rPr lang="fr-FR" sz="1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Attention de bien sélectionner selon votre profil !</a:t>
            </a:r>
          </a:p>
          <a:p>
            <a:endParaRPr lang="fr-FR" sz="1400" dirty="0">
              <a:latin typeface="+mj-lt"/>
              <a:ea typeface="+mj-ea"/>
              <a:cs typeface="+mj-cs"/>
            </a:endParaRPr>
          </a:p>
          <a:p>
            <a:endParaRPr lang="fr-FR" sz="1400" dirty="0">
              <a:latin typeface="+mj-lt"/>
              <a:ea typeface="+mj-ea"/>
              <a:cs typeface="+mj-cs"/>
            </a:endParaRPr>
          </a:p>
          <a:p>
            <a:endParaRPr lang="fr-FR" sz="1400" dirty="0">
              <a:latin typeface="+mj-lt"/>
              <a:ea typeface="+mj-ea"/>
              <a:cs typeface="+mj-cs"/>
            </a:endParaRPr>
          </a:p>
          <a:p>
            <a:endParaRPr lang="fr-FR" sz="1400" dirty="0">
              <a:latin typeface="+mj-lt"/>
              <a:ea typeface="+mj-ea"/>
              <a:cs typeface="+mj-cs"/>
            </a:endParaRPr>
          </a:p>
          <a:p>
            <a:endParaRPr lang="fr-FR" sz="1400" dirty="0">
              <a:latin typeface="+mj-lt"/>
              <a:ea typeface="+mj-ea"/>
              <a:cs typeface="+mj-cs"/>
            </a:endParaRPr>
          </a:p>
          <a:p>
            <a:endParaRPr lang="fr-FR" sz="1400" dirty="0">
              <a:latin typeface="+mj-lt"/>
              <a:ea typeface="+mj-ea"/>
              <a:cs typeface="+mj-cs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D4C86F43-D564-426F-8214-BEB04460923E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9192344" y="1916832"/>
            <a:ext cx="2232248" cy="9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47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9EC836-BE8E-4676-B096-AE64054700C0}"/>
              </a:ext>
            </a:extLst>
          </p:cNvPr>
          <p:cNvSpPr>
            <a:spLocks noGrp="1"/>
          </p:cNvSpPr>
          <p:nvPr>
            <p:ph type="body" sz="quarter" idx="11"/>
            <p:custDataLst>
              <p:tags r:id="rId1"/>
            </p:custDataLst>
          </p:nvPr>
        </p:nvSpPr>
        <p:spPr>
          <a:xfrm>
            <a:off x="767408" y="1268760"/>
            <a:ext cx="10787909" cy="5400600"/>
          </a:xfrm>
          <a:solidFill>
            <a:schemeClr val="bg2"/>
          </a:solidFill>
        </p:spPr>
        <p:txBody>
          <a:bodyPr/>
          <a:lstStyle/>
          <a:p>
            <a:r>
              <a:rPr lang="fr-FR" sz="1100" dirty="0"/>
              <a:t>Le site intranet étudiant </a:t>
            </a:r>
            <a:r>
              <a:rPr lang="fr-FR" sz="1100" u="sng" dirty="0"/>
              <a:t>peut être consulté également par l’ensemble des personnels de l’université.</a:t>
            </a:r>
          </a:p>
          <a:p>
            <a:br>
              <a:rPr lang="fr-FR" sz="1100" dirty="0"/>
            </a:br>
            <a:r>
              <a:rPr lang="fr-FR" sz="1100" dirty="0"/>
              <a:t>Le site interne « livret d’accueil » a pour objectif principal de donner les </a:t>
            </a:r>
            <a:r>
              <a:rPr lang="fr-FR" sz="1100" u="sng" dirty="0"/>
              <a:t>informations nécessaires pour finaliser toutes les démarches d’entrée à l’université et quelques informations pratiques.</a:t>
            </a:r>
            <a:br>
              <a:rPr lang="fr-FR" sz="1100" u="sng" dirty="0"/>
            </a:br>
            <a:r>
              <a:rPr lang="fr-FR" sz="1100" dirty="0"/>
              <a:t>Dès que l’</a:t>
            </a:r>
            <a:r>
              <a:rPr lang="fr-FR" sz="1100" dirty="0" err="1"/>
              <a:t>étudiant·e</a:t>
            </a:r>
            <a:r>
              <a:rPr lang="fr-FR" sz="1100" dirty="0"/>
              <a:t> ou l’</a:t>
            </a:r>
            <a:r>
              <a:rPr lang="fr-FR" sz="1100" dirty="0" err="1"/>
              <a:t>enseigant·e</a:t>
            </a:r>
            <a:r>
              <a:rPr lang="fr-FR" sz="1100" dirty="0"/>
              <a:t> dispose de son compte informatique, il doit utiliser le site intranet étudiant qui centralisera maintenant les informations internes, les actualités et l’ENT pédagogique.</a:t>
            </a:r>
          </a:p>
          <a:p>
            <a:endParaRPr lang="fr-FR" sz="1100" dirty="0"/>
          </a:p>
          <a:p>
            <a:r>
              <a:rPr lang="fr-FR" sz="1100" dirty="0"/>
              <a:t>Le site de la vie étudiante sera redirigé vers le livret d’accueil.  </a:t>
            </a:r>
            <a:br>
              <a:rPr lang="fr-FR" sz="1100" dirty="0"/>
            </a:br>
            <a:r>
              <a:rPr lang="fr-FR" sz="1100" dirty="0"/>
              <a:t>L’ENT Eiffel sera redirigé vers ENT du site intranet étudiant. </a:t>
            </a:r>
          </a:p>
          <a:p>
            <a:br>
              <a:rPr lang="fr-FR" sz="1100" dirty="0"/>
            </a:br>
            <a:r>
              <a:rPr lang="fr-FR" sz="1100" dirty="0"/>
              <a:t>Pour le moment les pages/contenus du site internet restent en place telle qu’elle. </a:t>
            </a:r>
            <a:br>
              <a:rPr lang="fr-FR" sz="1100" dirty="0"/>
            </a:br>
            <a:r>
              <a:rPr lang="fr-FR" sz="1100" dirty="0"/>
              <a:t>Nous modifions seulement les informations sur la page d’accueil du profil « Futur étudiant » pour les renvoyer vers le livret d’accueil ou l’intranet étudiant.</a:t>
            </a:r>
          </a:p>
          <a:p>
            <a:endParaRPr lang="fr-FR" sz="1100" dirty="0"/>
          </a:p>
          <a:p>
            <a:r>
              <a:rPr lang="fr-FR" sz="1100" b="1" dirty="0"/>
              <a:t>À partir du 18 septembre, nous allons rentrer dans un processus d’évolution continu.</a:t>
            </a:r>
          </a:p>
          <a:p>
            <a:endParaRPr lang="fr-FR" sz="1100" dirty="0"/>
          </a:p>
          <a:p>
            <a:r>
              <a:rPr lang="fr-FR" sz="1100" dirty="0"/>
              <a:t>La Direction de la communication a comme prévu alimenté les nouvelles rubriques et pages avec les contenus du site de la vie étudiante, certaines informations des pages du site internet et du site du CRI (ex-</a:t>
            </a:r>
            <a:r>
              <a:rPr lang="fr-FR" sz="1100" dirty="0" err="1"/>
              <a:t>Upem</a:t>
            </a:r>
            <a:r>
              <a:rPr lang="fr-FR" sz="1100" dirty="0"/>
              <a:t>). Les rubriques ainsi mises en place vont maintenant pouvoir évoluer. </a:t>
            </a:r>
            <a:br>
              <a:rPr lang="fr-FR" sz="1100" dirty="0"/>
            </a:br>
            <a:r>
              <a:rPr lang="fr-FR" sz="1100" dirty="0"/>
              <a:t>Nous allons progressivement ouvrir des comptes aux </a:t>
            </a:r>
            <a:r>
              <a:rPr lang="fr-FR" sz="1100" dirty="0" err="1"/>
              <a:t>VPs</a:t>
            </a:r>
            <a:r>
              <a:rPr lang="fr-FR" sz="1100" dirty="0"/>
              <a:t>/directions/services qui en font la demande et les accompagner pour faire des mises à jour et développer leur rubrique (avec de nouvelles pages, de nouveaux contenus).</a:t>
            </a:r>
          </a:p>
          <a:p>
            <a:endParaRPr lang="fr-FR" sz="1100" dirty="0"/>
          </a:p>
          <a:p>
            <a:r>
              <a:rPr lang="fr-FR" sz="1100" dirty="0"/>
              <a:t>Le site intranet étudiant doit devenir un moyen pour les </a:t>
            </a:r>
            <a:r>
              <a:rPr lang="fr-FR" sz="1100" dirty="0" err="1"/>
              <a:t>VPs</a:t>
            </a:r>
            <a:r>
              <a:rPr lang="fr-FR" sz="1100" dirty="0"/>
              <a:t>/directions/services de capitaliser l’information à destination des étudiants, mais également des enseignants (en particulier les enseignants vacataires). </a:t>
            </a:r>
            <a:r>
              <a:rPr lang="fr-FR" sz="1100" u="sng" dirty="0"/>
              <a:t>Sachez qu’il sera également possible dès l’ouverture du site, et pour l’ensemble des personnels de publier des actualités sur le site intranet étudiant (tout comme le site intranet personnel). </a:t>
            </a:r>
          </a:p>
          <a:p>
            <a:endParaRPr lang="fr-FR" sz="1100" b="1" dirty="0">
              <a:solidFill>
                <a:schemeClr val="accent2"/>
              </a:solidFill>
            </a:endParaRPr>
          </a:p>
          <a:p>
            <a:r>
              <a:rPr lang="fr-FR" sz="1100" u="sng" dirty="0">
                <a:solidFill>
                  <a:schemeClr val="accent2"/>
                </a:solidFill>
              </a:rPr>
              <a:t>Les écoles et composantes de formation continuent à utiliser leurs sites actuels comme moyen principal de publication web </a:t>
            </a:r>
            <a:r>
              <a:rPr lang="fr-FR" sz="1100" dirty="0">
                <a:solidFill>
                  <a:schemeClr val="accent2"/>
                </a:solidFill>
              </a:rPr>
              <a:t>(il n’est pas souhaitable de multiplier les sites/pages/contenus). </a:t>
            </a:r>
          </a:p>
          <a:p>
            <a:r>
              <a:rPr lang="fr-FR" sz="1100" u="sng" dirty="0">
                <a:solidFill>
                  <a:schemeClr val="accent2"/>
                </a:solidFill>
              </a:rPr>
              <a:t>Elles peuvent bien sûr mettre en ligne des actualités </a:t>
            </a:r>
            <a:r>
              <a:rPr lang="fr-FR" sz="1100" dirty="0">
                <a:solidFill>
                  <a:schemeClr val="accent2"/>
                </a:solidFill>
              </a:rPr>
              <a:t>qui seront visibles en page d’accueil du site intranet. </a:t>
            </a:r>
            <a:br>
              <a:rPr lang="fr-FR" sz="1100" dirty="0">
                <a:solidFill>
                  <a:schemeClr val="accent2"/>
                </a:solidFill>
              </a:rPr>
            </a:br>
            <a:r>
              <a:rPr lang="fr-FR" sz="1100" u="sng" dirty="0">
                <a:solidFill>
                  <a:schemeClr val="accent2"/>
                </a:solidFill>
              </a:rPr>
              <a:t>Aucune demande particulière n’est nécessaire.</a:t>
            </a:r>
          </a:p>
          <a:p>
            <a:r>
              <a:rPr lang="fr-FR" sz="1100" dirty="0">
                <a:solidFill>
                  <a:schemeClr val="accent2"/>
                </a:solidFill>
              </a:rPr>
              <a:t>Il suffit de s’authentifier avec son compte intranet habituel et d’aller dans sa page perso (voir diapo précédente) </a:t>
            </a:r>
          </a:p>
          <a:p>
            <a:endParaRPr lang="fr-FR" sz="1100" dirty="0"/>
          </a:p>
          <a:p>
            <a:r>
              <a:rPr lang="fr-FR" sz="1100" u="sng" dirty="0"/>
              <a:t>Les étudiants peuvent également devenir contributeurs en publiant des actualités ou en mettant en ligne de nouveaux contenus, pages ou rubriques.</a:t>
            </a:r>
            <a:r>
              <a:rPr lang="fr-FR" sz="1100" b="1" dirty="0"/>
              <a:t> </a:t>
            </a:r>
            <a:r>
              <a:rPr lang="fr-FR" sz="1100" dirty="0"/>
              <a:t>Pour cela nous devons leur ouvrir des droits. Il est donc nécessaire de faire une demande à la direction de la communication.</a:t>
            </a:r>
          </a:p>
          <a:p>
            <a:br>
              <a:rPr lang="fr-FR" sz="1100" dirty="0"/>
            </a:br>
            <a:endParaRPr lang="fr-FR" sz="11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B79BB03-3FA1-4E4D-9123-9081F46ABF8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9852" y="384280"/>
            <a:ext cx="9996668" cy="781912"/>
          </a:xfrm>
        </p:spPr>
        <p:txBody>
          <a:bodyPr/>
          <a:lstStyle/>
          <a:p>
            <a:r>
              <a:rPr lang="fr-FR" sz="1800" dirty="0"/>
              <a:t>Quelques informations complémentaires </a:t>
            </a:r>
            <a:br>
              <a:rPr lang="fr-FR" sz="1800" dirty="0"/>
            </a:br>
            <a:r>
              <a:rPr lang="fr-FR" sz="1800" dirty="0"/>
              <a:t>sur le site intranet étudiant et le livret d’accueil</a:t>
            </a:r>
          </a:p>
        </p:txBody>
      </p:sp>
    </p:spTree>
    <p:extLst>
      <p:ext uri="{BB962C8B-B14F-4D97-AF65-F5344CB8AC3E}">
        <p14:creationId xmlns:p14="http://schemas.microsoft.com/office/powerpoint/2010/main" val="2757095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0BB309-0C29-4176-AA3B-A02D227E6967}"/>
              </a:ext>
            </a:extLst>
          </p:cNvPr>
          <p:cNvSpPr>
            <a:spLocks noGrp="1"/>
          </p:cNvSpPr>
          <p:nvPr>
            <p:ph type="body" sz="quarter" idx="11"/>
            <p:custDataLst>
              <p:tags r:id="rId1"/>
            </p:custDataLst>
          </p:nvPr>
        </p:nvSpPr>
        <p:spPr>
          <a:xfrm>
            <a:off x="1127448" y="1844824"/>
            <a:ext cx="5760640" cy="2304256"/>
          </a:xfrm>
        </p:spPr>
        <p:txBody>
          <a:bodyPr/>
          <a:lstStyle/>
          <a:p>
            <a:pPr algn="ctr"/>
            <a:r>
              <a:rPr lang="fr-FR" sz="1400" b="1" dirty="0"/>
              <a:t>Une grande première pour la rentrée 2023/2024, l’université Gustave Eiffel organise un évènement d’intégration !</a:t>
            </a:r>
          </a:p>
          <a:p>
            <a:pPr algn="ctr"/>
            <a:endParaRPr lang="fr-FR" b="1" dirty="0">
              <a:solidFill>
                <a:schemeClr val="accent1"/>
              </a:solidFill>
            </a:endParaRPr>
          </a:p>
          <a:p>
            <a:pPr algn="ctr"/>
            <a:r>
              <a:rPr lang="fr-FR" sz="2400" b="1" dirty="0"/>
              <a:t>Les 3, 4 et 5 octobre :</a:t>
            </a:r>
            <a:endParaRPr lang="fr-FR" sz="1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400" b="1" dirty="0"/>
          </a:p>
          <a:p>
            <a:r>
              <a:rPr lang="fr-FR" b="1" dirty="0">
                <a:solidFill>
                  <a:schemeClr val="accent1"/>
                </a:solidFill>
              </a:rPr>
              <a:t>Nous comptons sur vous pour relayer cette information auprès des étudiantes et étudiants !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F94C71-9C4E-4FE3-874A-39AB29A99D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40016" y="4725144"/>
            <a:ext cx="58326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/>
              <a:t>Toutes les informations seront mises en ligne sur :</a:t>
            </a:r>
          </a:p>
          <a:p>
            <a:r>
              <a:rPr lang="fr-FR" sz="1400" dirty="0"/>
              <a:t>Le livret d’accueil étudiant : </a:t>
            </a:r>
            <a:r>
              <a:rPr lang="fr-FR" sz="14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livret-accueil-edu.univ-eiffel.fr</a:t>
            </a:r>
            <a:endParaRPr lang="fr-FR" sz="1400" dirty="0"/>
          </a:p>
          <a:p>
            <a:r>
              <a:rPr lang="fr-FR" sz="1400" dirty="0"/>
              <a:t>Le site intranet étudiant (à partir du 18/09) : </a:t>
            </a:r>
            <a:r>
              <a:rPr lang="fr-FR" sz="14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intranet-edu.univ-eiffel.fr</a:t>
            </a:r>
            <a:endParaRPr lang="fr-FR" sz="1400" dirty="0"/>
          </a:p>
          <a:p>
            <a:r>
              <a:rPr lang="fr-FR" sz="1400" dirty="0"/>
              <a:t>L’application mobile Univ Eiffel : </a:t>
            </a:r>
            <a:r>
              <a:rPr lang="fr-FR" sz="14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livret-accueil-edu.univ-eiffel.fr/base-dinformations/application-mobile</a:t>
            </a:r>
            <a:endParaRPr lang="fr-FR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1704A-52E9-4DA8-B117-C34985E8137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11424" y="4725144"/>
            <a:ext cx="5256584" cy="166732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lIns="216000" tIns="216000" rIns="216000" bIns="216000">
            <a:spAutoFit/>
          </a:bodyPr>
          <a:lstStyle/>
          <a:p>
            <a:r>
              <a:rPr lang="fr-FR" sz="1600" dirty="0">
                <a:latin typeface="+mj-lt"/>
                <a:ea typeface="+mj-ea"/>
                <a:cs typeface="+mj-cs"/>
              </a:rPr>
              <a:t>3 jours d’animations et de festivités</a:t>
            </a:r>
            <a:br>
              <a:rPr lang="fr-FR" sz="1600" dirty="0">
                <a:latin typeface="+mj-lt"/>
                <a:ea typeface="+mj-ea"/>
                <a:cs typeface="+mj-cs"/>
              </a:rPr>
            </a:br>
            <a:r>
              <a:rPr lang="fr-FR" sz="1600" dirty="0">
                <a:latin typeface="+mj-lt"/>
                <a:ea typeface="+mj-ea"/>
                <a:cs typeface="+mj-cs"/>
              </a:rPr>
              <a:t>3 thématiques qui représentent notre Université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latin typeface="+mj-lt"/>
                <a:ea typeface="+mj-ea"/>
                <a:cs typeface="+mj-cs"/>
              </a:rPr>
              <a:t>la solidarité 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latin typeface="+mj-lt"/>
                <a:ea typeface="+mj-ea"/>
                <a:cs typeface="+mj-cs"/>
              </a:rPr>
              <a:t>le développement durable 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latin typeface="+mj-lt"/>
                <a:ea typeface="+mj-ea"/>
                <a:cs typeface="+mj-cs"/>
              </a:rPr>
              <a:t>et la vie de campus.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16D1830-DACB-44DD-8B4B-1ED2717556C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779852" y="384280"/>
            <a:ext cx="8508016" cy="781912"/>
          </a:xfrm>
        </p:spPr>
        <p:txBody>
          <a:bodyPr/>
          <a:lstStyle/>
          <a:p>
            <a:r>
              <a:rPr lang="fr-FR" sz="2800" dirty="0" err="1"/>
              <a:t>Rentr’Eiffel</a:t>
            </a:r>
            <a:br>
              <a:rPr lang="fr-FR" sz="2800" dirty="0"/>
            </a:br>
            <a:r>
              <a:rPr lang="fr-FR" b="0" dirty="0"/>
              <a:t>Événement d’intégration pour les étudiants</a:t>
            </a:r>
            <a:endParaRPr lang="fr-FR" sz="28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6516601-CA21-4E33-AEFB-F7BFC8CDB04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320136" y="1412776"/>
            <a:ext cx="3982379" cy="29523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433901-DBD6-4315-A6DC-0A0043838991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911424" y="1412776"/>
            <a:ext cx="10369152" cy="295232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07622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Office Theme">
  <a:themeElements>
    <a:clrScheme name="Université Gustave Eiffel">
      <a:dk1>
        <a:srgbClr val="2F2A85"/>
      </a:dk1>
      <a:lt1>
        <a:sysClr val="window" lastClr="FFFFFF"/>
      </a:lt1>
      <a:dk2>
        <a:srgbClr val="0F273B"/>
      </a:dk2>
      <a:lt2>
        <a:srgbClr val="FFFFFF"/>
      </a:lt2>
      <a:accent1>
        <a:srgbClr val="1EAFD0"/>
      </a:accent1>
      <a:accent2>
        <a:srgbClr val="D2213C"/>
      </a:accent2>
      <a:accent3>
        <a:srgbClr val="E83583"/>
      </a:accent3>
      <a:accent4>
        <a:srgbClr val="00936E"/>
      </a:accent4>
      <a:accent5>
        <a:srgbClr val="FBBA00"/>
      </a:accent5>
      <a:accent6>
        <a:srgbClr val="8B2F97"/>
      </a:accent6>
      <a:hlink>
        <a:srgbClr val="FFFFFF"/>
      </a:hlink>
      <a:folHlink>
        <a:srgbClr val="2F2A85"/>
      </a:folHlink>
    </a:clrScheme>
    <a:fontScheme name="Personnalisé 1">
      <a:majorFont>
        <a:latin typeface="Tahoma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</a:spPr>
      <a:bodyPr/>
      <a:lstStyle/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27907</TotalTime>
  <Words>809</Words>
  <Application>Microsoft Office PowerPoint</Application>
  <DocSecurity>0</DocSecurity>
  <PresentationFormat>Grand écran</PresentationFormat>
  <Paragraphs>90</Paragraphs>
  <Slides>6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Arial</vt:lpstr>
      <vt:lpstr>Calibri</vt:lpstr>
      <vt:lpstr>Tahoma</vt:lpstr>
      <vt:lpstr>Wingdings</vt:lpstr>
      <vt:lpstr>Office Theme</vt:lpstr>
      <vt:lpstr>Acrobat Document</vt:lpstr>
      <vt:lpstr>Communication interne  </vt:lpstr>
      <vt:lpstr>Intranet étudiant et enseignant &amp; livret d’accueil </vt:lpstr>
      <vt:lpstr>Intranet étudiant et enseignant </vt:lpstr>
      <vt:lpstr>Intranet étudiant et enseignant </vt:lpstr>
      <vt:lpstr>Quelques informations complémentaires  sur le site intranet étudiant et le livret d’accueil</vt:lpstr>
      <vt:lpstr>Rentr’Eiffel Événement d’intégration pour les étudiants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 powerpoint</dc:title>
  <dc:subject/>
  <dc:creator>Mathilde Caer</dc:creator>
  <cp:keywords/>
  <dc:description/>
  <cp:lastModifiedBy>Céline Goupil</cp:lastModifiedBy>
  <cp:revision>835</cp:revision>
  <dcterms:created xsi:type="dcterms:W3CDTF">2019-12-10T09:51:24Z</dcterms:created>
  <dcterms:modified xsi:type="dcterms:W3CDTF">2023-09-13T12:23:06Z</dcterms:modified>
  <cp:category/>
  <dc:identifier/>
  <cp:contentStatus/>
  <dc:language/>
  <cp:version/>
</cp:coreProperties>
</file>