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56" r:id="rId2"/>
    <p:sldId id="257" r:id="rId3"/>
    <p:sldId id="258" r:id="rId4"/>
    <p:sldId id="264" r:id="rId5"/>
    <p:sldId id="267" r:id="rId6"/>
    <p:sldId id="284" r:id="rId7"/>
    <p:sldId id="287" r:id="rId8"/>
    <p:sldId id="289" r:id="rId9"/>
    <p:sldId id="275" r:id="rId10"/>
    <p:sldId id="259" r:id="rId11"/>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714" y="114"/>
      </p:cViewPr>
      <p:guideLst>
        <p:guide orient="horz" pos="2880"/>
        <p:guide pos="2880"/>
      </p:guideLst>
    </p:cSldViewPr>
  </p:slideViewPr>
  <p:notesTextViewPr>
    <p:cViewPr>
      <p:scale>
        <a:sx n="100" d="100"/>
        <a:sy n="100" d="100"/>
      </p:scale>
      <p:origin x="0" y="0"/>
    </p:cViewPr>
  </p:notesTextViewPr>
  <p:notesViewPr>
    <p:cSldViewPr>
      <p:cViewPr varScale="1">
        <p:scale>
          <a:sx n="116" d="100"/>
          <a:sy n="116" d="100"/>
        </p:scale>
        <p:origin x="238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659" cy="49863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836" y="1"/>
            <a:ext cx="2945659" cy="498630"/>
          </a:xfrm>
          <a:prstGeom prst="rect">
            <a:avLst/>
          </a:prstGeom>
        </p:spPr>
        <p:txBody>
          <a:bodyPr vert="horz" lIns="91440" tIns="45720" rIns="91440" bIns="45720" rtlCol="0"/>
          <a:lstStyle>
            <a:lvl1pPr algn="r">
              <a:defRPr sz="1200"/>
            </a:lvl1pPr>
          </a:lstStyle>
          <a:p>
            <a:fld id="{14FB821D-3A12-4F00-8C17-C081B08CF469}" type="datetime2">
              <a:rPr lang="fr-FR" smtClean="0"/>
              <a:t>mardi 26 avril 2022</a:t>
            </a:fld>
            <a:endParaRPr lang="fr-FR"/>
          </a:p>
        </p:txBody>
      </p:sp>
      <p:sp>
        <p:nvSpPr>
          <p:cNvPr id="4" name="Espace réservé du pied de page 3"/>
          <p:cNvSpPr>
            <a:spLocks noGrp="1"/>
          </p:cNvSpPr>
          <p:nvPr>
            <p:ph type="ftr" sz="quarter" idx="2"/>
          </p:nvPr>
        </p:nvSpPr>
        <p:spPr>
          <a:xfrm>
            <a:off x="0" y="9428010"/>
            <a:ext cx="2945659" cy="498629"/>
          </a:xfrm>
          <a:prstGeom prst="rect">
            <a:avLst/>
          </a:prstGeom>
        </p:spPr>
        <p:txBody>
          <a:bodyPr vert="horz" lIns="91440" tIns="45720" rIns="91440" bIns="45720" rtlCol="0" anchor="b"/>
          <a:lstStyle>
            <a:lvl1pPr algn="l">
              <a:defRPr sz="1200"/>
            </a:lvl1pPr>
          </a:lstStyle>
          <a:p>
            <a:r>
              <a:rPr lang="fr-FR" smtClean="0"/>
              <a:t>Présentation options langues</a:t>
            </a:r>
            <a:endParaRPr lang="fr-FR"/>
          </a:p>
        </p:txBody>
      </p:sp>
      <p:sp>
        <p:nvSpPr>
          <p:cNvPr id="5" name="Espace réservé du numéro de diapositive 4"/>
          <p:cNvSpPr>
            <a:spLocks noGrp="1"/>
          </p:cNvSpPr>
          <p:nvPr>
            <p:ph type="sldNum" sz="quarter" idx="3"/>
          </p:nvPr>
        </p:nvSpPr>
        <p:spPr>
          <a:xfrm>
            <a:off x="3850836" y="9428010"/>
            <a:ext cx="2945659" cy="498629"/>
          </a:xfrm>
          <a:prstGeom prst="rect">
            <a:avLst/>
          </a:prstGeom>
        </p:spPr>
        <p:txBody>
          <a:bodyPr vert="horz" lIns="91440" tIns="45720" rIns="91440" bIns="45720" rtlCol="0" anchor="b"/>
          <a:lstStyle>
            <a:lvl1pPr algn="r">
              <a:defRPr sz="1200"/>
            </a:lvl1pPr>
          </a:lstStyle>
          <a:p>
            <a:fld id="{A8D5D192-F75D-4486-B1C9-4FACCDA8D2DA}" type="slidenum">
              <a:rPr lang="fr-FR" smtClean="0"/>
              <a:t>‹N°›</a:t>
            </a:fld>
            <a:endParaRPr lang="fr-FR"/>
          </a:p>
        </p:txBody>
      </p:sp>
    </p:spTree>
    <p:extLst>
      <p:ext uri="{BB962C8B-B14F-4D97-AF65-F5344CB8AC3E}">
        <p14:creationId xmlns:p14="http://schemas.microsoft.com/office/powerpoint/2010/main" val="160601414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659" cy="49863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836" y="1"/>
            <a:ext cx="2945659" cy="498630"/>
          </a:xfrm>
          <a:prstGeom prst="rect">
            <a:avLst/>
          </a:prstGeom>
        </p:spPr>
        <p:txBody>
          <a:bodyPr vert="horz" lIns="91440" tIns="45720" rIns="91440" bIns="45720" rtlCol="0"/>
          <a:lstStyle>
            <a:lvl1pPr algn="r">
              <a:defRPr sz="1200"/>
            </a:lvl1pPr>
          </a:lstStyle>
          <a:p>
            <a:fld id="{0F19AD38-7F4F-435D-8EF7-0E8ADD067AE1}" type="datetime2">
              <a:rPr lang="fr-FR" smtClean="0"/>
              <a:t>mardi 26 avril 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7"/>
            <a:ext cx="5438140" cy="3908613"/>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010"/>
            <a:ext cx="2945659" cy="498629"/>
          </a:xfrm>
          <a:prstGeom prst="rect">
            <a:avLst/>
          </a:prstGeom>
        </p:spPr>
        <p:txBody>
          <a:bodyPr vert="horz" lIns="91440" tIns="45720" rIns="91440" bIns="45720" rtlCol="0" anchor="b"/>
          <a:lstStyle>
            <a:lvl1pPr algn="l">
              <a:defRPr sz="1200"/>
            </a:lvl1pPr>
          </a:lstStyle>
          <a:p>
            <a:r>
              <a:rPr lang="fr-FR" smtClean="0"/>
              <a:t>Présentation options langues</a:t>
            </a:r>
            <a:endParaRPr lang="fr-FR"/>
          </a:p>
        </p:txBody>
      </p:sp>
      <p:sp>
        <p:nvSpPr>
          <p:cNvPr id="7" name="Espace réservé du numéro de diapositive 6"/>
          <p:cNvSpPr>
            <a:spLocks noGrp="1"/>
          </p:cNvSpPr>
          <p:nvPr>
            <p:ph type="sldNum" sz="quarter" idx="5"/>
          </p:nvPr>
        </p:nvSpPr>
        <p:spPr>
          <a:xfrm>
            <a:off x="3850836" y="9428010"/>
            <a:ext cx="2945659" cy="498629"/>
          </a:xfrm>
          <a:prstGeom prst="rect">
            <a:avLst/>
          </a:prstGeom>
        </p:spPr>
        <p:txBody>
          <a:bodyPr vert="horz" lIns="91440" tIns="45720" rIns="91440" bIns="45720" rtlCol="0" anchor="b"/>
          <a:lstStyle>
            <a:lvl1pPr algn="r">
              <a:defRPr sz="1200"/>
            </a:lvl1pPr>
          </a:lstStyle>
          <a:p>
            <a:fld id="{153C50F2-CD6F-43C3-B50B-DD3A35419AC9}" type="slidenum">
              <a:rPr lang="fr-FR" smtClean="0"/>
              <a:t>‹N°›</a:t>
            </a:fld>
            <a:endParaRPr lang="fr-FR"/>
          </a:p>
        </p:txBody>
      </p:sp>
    </p:spTree>
    <p:extLst>
      <p:ext uri="{BB962C8B-B14F-4D97-AF65-F5344CB8AC3E}">
        <p14:creationId xmlns:p14="http://schemas.microsoft.com/office/powerpoint/2010/main" val="2248067832"/>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fld id="{29272494-9467-4C5C-B2B5-4B82B4DAA998}" type="datetime2">
              <a:rPr lang="fr-FR" smtClean="0"/>
              <a:t>mardi 26 avril 2022</a:t>
            </a:fld>
            <a:endParaRPr lang="fr-FR"/>
          </a:p>
        </p:txBody>
      </p:sp>
      <p:sp>
        <p:nvSpPr>
          <p:cNvPr id="5" name="Espace réservé du pied de page 4"/>
          <p:cNvSpPr>
            <a:spLocks noGrp="1"/>
          </p:cNvSpPr>
          <p:nvPr>
            <p:ph type="ftr" sz="quarter" idx="11"/>
          </p:nvPr>
        </p:nvSpPr>
        <p:spPr/>
        <p:txBody>
          <a:bodyPr/>
          <a:lstStyle/>
          <a:p>
            <a:r>
              <a:rPr lang="fr-FR" smtClean="0"/>
              <a:t>Présentation options langues</a:t>
            </a:r>
            <a:endParaRPr lang="fr-FR"/>
          </a:p>
        </p:txBody>
      </p:sp>
      <p:sp>
        <p:nvSpPr>
          <p:cNvPr id="6" name="Espace réservé du numéro de diapositive 5"/>
          <p:cNvSpPr>
            <a:spLocks noGrp="1"/>
          </p:cNvSpPr>
          <p:nvPr>
            <p:ph type="sldNum" sz="quarter" idx="12"/>
          </p:nvPr>
        </p:nvSpPr>
        <p:spPr/>
        <p:txBody>
          <a:bodyPr/>
          <a:lstStyle/>
          <a:p>
            <a:fld id="{153C50F2-CD6F-43C3-B50B-DD3A35419AC9}" type="slidenum">
              <a:rPr lang="fr-FR" smtClean="0"/>
              <a:t>6</a:t>
            </a:fld>
            <a:endParaRPr lang="fr-FR"/>
          </a:p>
        </p:txBody>
      </p:sp>
    </p:spTree>
    <p:extLst>
      <p:ext uri="{BB962C8B-B14F-4D97-AF65-F5344CB8AC3E}">
        <p14:creationId xmlns:p14="http://schemas.microsoft.com/office/powerpoint/2010/main" val="30442382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titre">
    <p:spTree>
      <p:nvGrpSpPr>
        <p:cNvPr id="1" name=""/>
        <p:cNvGrpSpPr/>
        <p:nvPr/>
      </p:nvGrpSpPr>
      <p:grpSpPr>
        <a:xfrm>
          <a:off x="0" y="0"/>
          <a:ext cx="0" cy="0"/>
          <a:chOff x="0" y="0"/>
          <a:chExt cx="0" cy="0"/>
        </a:xfrm>
      </p:grpSpPr>
      <p:sp>
        <p:nvSpPr>
          <p:cNvPr id="10" name="Fond bleu"/>
          <p:cNvSpPr/>
          <p:nvPr userDrawn="1"/>
        </p:nvSpPr>
        <p:spPr>
          <a:xfrm>
            <a:off x="0" y="2999936"/>
            <a:ext cx="12192000" cy="3858067"/>
          </a:xfrm>
          <a:custGeom>
            <a:avLst/>
            <a:gdLst/>
            <a:ahLst/>
            <a:cxnLst/>
            <a:rect l="l" t="t" r="r" b="b"/>
            <a:pathLst>
              <a:path w="9144000" h="3786504">
                <a:moveTo>
                  <a:pt x="0" y="0"/>
                </a:moveTo>
                <a:lnTo>
                  <a:pt x="9144000" y="0"/>
                </a:lnTo>
                <a:lnTo>
                  <a:pt x="9144000" y="3786187"/>
                </a:lnTo>
                <a:lnTo>
                  <a:pt x="0" y="3786187"/>
                </a:lnTo>
                <a:lnTo>
                  <a:pt x="0" y="0"/>
                </a:lnTo>
                <a:close/>
              </a:path>
            </a:pathLst>
          </a:custGeom>
          <a:solidFill>
            <a:srgbClr val="312E82"/>
          </a:solidFill>
        </p:spPr>
        <p:txBody>
          <a:bodyPr wrap="square" lIns="0" tIns="0" rIns="0" bIns="0" rtlCol="0"/>
          <a:lstStyle/>
          <a:p>
            <a:endParaRPr sz="1800"/>
          </a:p>
        </p:txBody>
      </p:sp>
      <p:pic>
        <p:nvPicPr>
          <p:cNvPr id="25" name="Imag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9027902" y="4575870"/>
            <a:ext cx="3164098" cy="1859441"/>
          </a:xfrm>
          <a:prstGeom prst="rect">
            <a:avLst/>
          </a:prstGeom>
        </p:spPr>
      </p:pic>
      <p:pic>
        <p:nvPicPr>
          <p:cNvPr id="22" name="Image 21"/>
          <p:cNvPicPr>
            <a:picLocks noChangeAspect="1"/>
          </p:cNvPicPr>
          <p:nvPr userDrawn="1"/>
        </p:nvPicPr>
        <p:blipFill rotWithShape="1">
          <a:blip r:embed="rId3" cstate="print">
            <a:extLst>
              <a:ext uri="{28A0092B-C50C-407E-A947-70E740481C1C}">
                <a14:useLocalDpi xmlns:a14="http://schemas.microsoft.com/office/drawing/2010/main" val="0"/>
              </a:ext>
            </a:extLst>
          </a:blip>
          <a:srcRect t="7762" r="6061"/>
          <a:stretch/>
        </p:blipFill>
        <p:spPr>
          <a:xfrm>
            <a:off x="2743199" y="0"/>
            <a:ext cx="9448801" cy="4638836"/>
          </a:xfrm>
          <a:prstGeom prst="rect">
            <a:avLst/>
          </a:prstGeom>
        </p:spPr>
      </p:pic>
      <p:pic>
        <p:nvPicPr>
          <p:cNvPr id="28" name="Imag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79239" y="2"/>
            <a:ext cx="1597290" cy="1420491"/>
          </a:xfrm>
          <a:prstGeom prst="rect">
            <a:avLst/>
          </a:prstGeom>
        </p:spPr>
      </p:pic>
      <p:sp>
        <p:nvSpPr>
          <p:cNvPr id="12" name="Titre"/>
          <p:cNvSpPr>
            <a:spLocks noGrp="1"/>
          </p:cNvSpPr>
          <p:nvPr>
            <p:ph type="title" hasCustomPrompt="1"/>
          </p:nvPr>
        </p:nvSpPr>
        <p:spPr>
          <a:xfrm>
            <a:off x="1089458" y="2999424"/>
            <a:ext cx="7749742" cy="2105976"/>
          </a:xfrm>
          <a:prstGeom prst="rect">
            <a:avLst/>
          </a:prstGeom>
        </p:spPr>
        <p:txBody>
          <a:bodyPr anchor="ctr" anchorCtr="0"/>
          <a:lstStyle>
            <a:lvl1pPr>
              <a:defRPr sz="3200" b="1" baseline="0">
                <a:solidFill>
                  <a:schemeClr val="bg2"/>
                </a:solidFill>
              </a:defRPr>
            </a:lvl1pPr>
          </a:lstStyle>
          <a:p>
            <a:r>
              <a:rPr lang="fr-FR" dirty="0" smtClean="0"/>
              <a:t>Cliquez pour ajouter un titre</a:t>
            </a:r>
            <a:endParaRPr lang="fr-FR" dirty="0"/>
          </a:p>
        </p:txBody>
      </p:sp>
      <p:sp>
        <p:nvSpPr>
          <p:cNvPr id="23" name="Logo Gustave Eiffel"/>
          <p:cNvSpPr/>
          <p:nvPr userDrawn="1"/>
        </p:nvSpPr>
        <p:spPr>
          <a:xfrm>
            <a:off x="1089458" y="5587957"/>
            <a:ext cx="2765571" cy="578050"/>
          </a:xfrm>
          <a:prstGeom prst="rect">
            <a:avLst/>
          </a:prstGeom>
          <a:blipFill>
            <a:blip r:embed="rId5" cstate="print"/>
            <a:stretch>
              <a:fillRect/>
            </a:stretch>
          </a:blipFill>
        </p:spPr>
        <p:txBody>
          <a:bodyPr wrap="square" lIns="0" tIns="0" rIns="0" bIns="0" rtlCol="0"/>
          <a:lstStyle/>
          <a:p>
            <a:endParaRPr sz="1800"/>
          </a:p>
        </p:txBody>
      </p:sp>
      <p:pic>
        <p:nvPicPr>
          <p:cNvPr id="24" name="Image 2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386808" y="6227642"/>
            <a:ext cx="1054699" cy="627942"/>
          </a:xfrm>
          <a:prstGeom prst="rect">
            <a:avLst/>
          </a:prstGeom>
        </p:spPr>
      </p:pic>
      <p:pic>
        <p:nvPicPr>
          <p:cNvPr id="26" name="Imag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27902" y="1147000"/>
            <a:ext cx="3164098" cy="1859441"/>
          </a:xfrm>
          <a:prstGeom prst="rect">
            <a:avLst/>
          </a:prstGeom>
        </p:spPr>
      </p:pic>
      <p:sp>
        <p:nvSpPr>
          <p:cNvPr id="11" name="Espace réservé du texte 2"/>
          <p:cNvSpPr>
            <a:spLocks noGrp="1"/>
          </p:cNvSpPr>
          <p:nvPr>
            <p:ph type="body" sz="quarter" idx="11" hasCustomPrompt="1"/>
          </p:nvPr>
        </p:nvSpPr>
        <p:spPr>
          <a:xfrm>
            <a:off x="228600" y="636373"/>
            <a:ext cx="2356783" cy="637221"/>
          </a:xfrm>
          <a:prstGeom prst="rect">
            <a:avLst/>
          </a:prstGeom>
        </p:spPr>
        <p:txBody>
          <a:bodyPr/>
          <a:lstStyle>
            <a:lvl1pPr>
              <a:defRPr sz="1100" b="1" baseline="0">
                <a:solidFill>
                  <a:schemeClr val="tx1"/>
                </a:solidFill>
              </a:defRPr>
            </a:lvl1pPr>
          </a:lstStyle>
          <a:p>
            <a:pPr lvl="0"/>
            <a:r>
              <a:rPr lang="fr-FR" dirty="0" smtClean="0"/>
              <a:t>Nom – Prénom</a:t>
            </a:r>
          </a:p>
        </p:txBody>
      </p:sp>
      <p:sp>
        <p:nvSpPr>
          <p:cNvPr id="13" name="Espace réservé du texte 2"/>
          <p:cNvSpPr>
            <a:spLocks noGrp="1"/>
          </p:cNvSpPr>
          <p:nvPr>
            <p:ph type="body" sz="quarter" idx="12" hasCustomPrompt="1"/>
          </p:nvPr>
        </p:nvSpPr>
        <p:spPr>
          <a:xfrm>
            <a:off x="228600" y="277077"/>
            <a:ext cx="2356783" cy="281153"/>
          </a:xfrm>
          <a:prstGeom prst="rect">
            <a:avLst/>
          </a:prstGeom>
        </p:spPr>
        <p:txBody>
          <a:bodyPr/>
          <a:lstStyle>
            <a:lvl1pPr>
              <a:defRPr sz="1100" b="1" baseline="0">
                <a:solidFill>
                  <a:schemeClr val="tx1"/>
                </a:solidFill>
              </a:defRPr>
            </a:lvl1pPr>
          </a:lstStyle>
          <a:p>
            <a:pPr lvl="0"/>
            <a:r>
              <a:rPr lang="fr-FR" dirty="0" smtClean="0"/>
              <a:t>Date</a:t>
            </a:r>
          </a:p>
        </p:txBody>
      </p:sp>
    </p:spTree>
    <p:extLst>
      <p:ext uri="{BB962C8B-B14F-4D97-AF65-F5344CB8AC3E}">
        <p14:creationId xmlns:p14="http://schemas.microsoft.com/office/powerpoint/2010/main" val="34918903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age sous-titre">
    <p:bg>
      <p:bgPr>
        <a:solidFill>
          <a:schemeClr val="bg1"/>
        </a:solidFill>
        <a:effectLst/>
      </p:bgPr>
    </p:bg>
    <p:spTree>
      <p:nvGrpSpPr>
        <p:cNvPr id="1" name=""/>
        <p:cNvGrpSpPr/>
        <p:nvPr/>
      </p:nvGrpSpPr>
      <p:grpSpPr>
        <a:xfrm>
          <a:off x="0" y="0"/>
          <a:ext cx="0" cy="0"/>
          <a:chOff x="0" y="0"/>
          <a:chExt cx="0" cy="0"/>
        </a:xfrm>
      </p:grpSpPr>
      <p:sp>
        <p:nvSpPr>
          <p:cNvPr id="16" name="Fond bleu clair"/>
          <p:cNvSpPr/>
          <p:nvPr userDrawn="1"/>
        </p:nvSpPr>
        <p:spPr>
          <a:xfrm>
            <a:off x="0" y="3012416"/>
            <a:ext cx="12192000" cy="3845903"/>
          </a:xfrm>
          <a:custGeom>
            <a:avLst/>
            <a:gdLst/>
            <a:ahLst/>
            <a:cxnLst/>
            <a:rect l="l" t="t" r="r" b="b"/>
            <a:pathLst>
              <a:path w="9144000" h="3786504">
                <a:moveTo>
                  <a:pt x="0" y="0"/>
                </a:moveTo>
                <a:lnTo>
                  <a:pt x="9144000" y="0"/>
                </a:lnTo>
                <a:lnTo>
                  <a:pt x="9144000" y="3786187"/>
                </a:lnTo>
                <a:lnTo>
                  <a:pt x="0" y="3786187"/>
                </a:lnTo>
                <a:lnTo>
                  <a:pt x="0" y="0"/>
                </a:lnTo>
                <a:close/>
              </a:path>
            </a:pathLst>
          </a:custGeom>
          <a:solidFill>
            <a:srgbClr val="1EAFD0"/>
          </a:solidFill>
        </p:spPr>
        <p:txBody>
          <a:bodyPr wrap="square" lIns="0" tIns="0" rIns="0" bIns="0" rtlCol="0"/>
          <a:lstStyle/>
          <a:p>
            <a:endParaRPr sz="1800"/>
          </a:p>
        </p:txBody>
      </p:sp>
      <p:pic>
        <p:nvPicPr>
          <p:cNvPr id="26" name="Imag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9239" y="6225837"/>
            <a:ext cx="1054699" cy="627942"/>
          </a:xfrm>
          <a:prstGeom prst="rect">
            <a:avLst/>
          </a:prstGeom>
        </p:spPr>
      </p:pic>
      <p:pic>
        <p:nvPicPr>
          <p:cNvPr id="27" name="Imag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27902" y="4565234"/>
            <a:ext cx="3164098" cy="1865538"/>
          </a:xfrm>
          <a:prstGeom prst="rect">
            <a:avLst/>
          </a:prstGeom>
        </p:spPr>
      </p:pic>
      <p:sp>
        <p:nvSpPr>
          <p:cNvPr id="18" name="Fond bleu"/>
          <p:cNvSpPr/>
          <p:nvPr/>
        </p:nvSpPr>
        <p:spPr>
          <a:xfrm>
            <a:off x="2781302" y="0"/>
            <a:ext cx="9410700" cy="4603750"/>
          </a:xfrm>
          <a:custGeom>
            <a:avLst/>
            <a:gdLst/>
            <a:ahLst/>
            <a:cxnLst/>
            <a:rect l="l" t="t" r="r" b="b"/>
            <a:pathLst>
              <a:path w="7058025" h="4603750">
                <a:moveTo>
                  <a:pt x="0" y="0"/>
                </a:moveTo>
                <a:lnTo>
                  <a:pt x="7058025" y="0"/>
                </a:lnTo>
                <a:lnTo>
                  <a:pt x="7058025" y="4603625"/>
                </a:lnTo>
                <a:lnTo>
                  <a:pt x="0" y="4603625"/>
                </a:lnTo>
                <a:lnTo>
                  <a:pt x="0" y="0"/>
                </a:lnTo>
                <a:close/>
              </a:path>
            </a:pathLst>
          </a:custGeom>
          <a:solidFill>
            <a:srgbClr val="312E82"/>
          </a:solidFill>
        </p:spPr>
        <p:txBody>
          <a:bodyPr wrap="square" lIns="0" tIns="0" rIns="0" bIns="0" rtlCol="0"/>
          <a:lstStyle/>
          <a:p>
            <a:endParaRPr sz="1800"/>
          </a:p>
        </p:txBody>
      </p:sp>
      <p:sp>
        <p:nvSpPr>
          <p:cNvPr id="4" name="Titre 3"/>
          <p:cNvSpPr>
            <a:spLocks noGrp="1"/>
          </p:cNvSpPr>
          <p:nvPr>
            <p:ph type="title" hasCustomPrompt="1"/>
          </p:nvPr>
        </p:nvSpPr>
        <p:spPr>
          <a:xfrm>
            <a:off x="2781302" y="3042581"/>
            <a:ext cx="9207498" cy="1516678"/>
          </a:xfrm>
          <a:prstGeom prst="rect">
            <a:avLst/>
          </a:prstGeom>
        </p:spPr>
        <p:txBody>
          <a:bodyPr anchor="ctr" anchorCtr="0"/>
          <a:lstStyle>
            <a:lvl1pPr>
              <a:defRPr sz="2600" b="1">
                <a:solidFill>
                  <a:schemeClr val="bg2"/>
                </a:solidFill>
              </a:defRPr>
            </a:lvl1pPr>
          </a:lstStyle>
          <a:p>
            <a:r>
              <a:rPr lang="fr-FR" dirty="0" smtClean="0"/>
              <a:t>Cliquez pour ajouter un sous-titre</a:t>
            </a:r>
            <a:endParaRPr lang="fr-FR" dirty="0"/>
          </a:p>
        </p:txBody>
      </p:sp>
      <p:pic>
        <p:nvPicPr>
          <p:cNvPr id="24" name="Imag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27902" y="1147000"/>
            <a:ext cx="3164098" cy="1859441"/>
          </a:xfrm>
          <a:prstGeom prst="rect">
            <a:avLst/>
          </a:prstGeom>
        </p:spPr>
      </p:pic>
      <p:pic>
        <p:nvPicPr>
          <p:cNvPr id="25" name="Imag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79239" y="2"/>
            <a:ext cx="1597290" cy="142049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contenu">
    <p:spTree>
      <p:nvGrpSpPr>
        <p:cNvPr id="1" name=""/>
        <p:cNvGrpSpPr/>
        <p:nvPr/>
      </p:nvGrpSpPr>
      <p:grpSpPr>
        <a:xfrm>
          <a:off x="0" y="0"/>
          <a:ext cx="0" cy="0"/>
          <a:chOff x="0" y="0"/>
          <a:chExt cx="0" cy="0"/>
        </a:xfrm>
      </p:grpSpPr>
      <p:sp>
        <p:nvSpPr>
          <p:cNvPr id="15" name="Titre"/>
          <p:cNvSpPr>
            <a:spLocks noGrp="1"/>
          </p:cNvSpPr>
          <p:nvPr>
            <p:ph type="title" hasCustomPrompt="1"/>
          </p:nvPr>
        </p:nvSpPr>
        <p:spPr>
          <a:xfrm>
            <a:off x="779848" y="384280"/>
            <a:ext cx="8508016" cy="781912"/>
          </a:xfrm>
          <a:prstGeom prst="rect">
            <a:avLst/>
          </a:prstGeom>
        </p:spPr>
        <p:txBody>
          <a:bodyPr/>
          <a:lstStyle>
            <a:lvl1pPr>
              <a:defRPr sz="2000" b="1" baseline="0">
                <a:solidFill>
                  <a:schemeClr val="tx1"/>
                </a:solidFill>
              </a:defRPr>
            </a:lvl1pPr>
          </a:lstStyle>
          <a:p>
            <a:r>
              <a:rPr lang="fr-FR" dirty="0" smtClean="0"/>
              <a:t>CLIQUEZ POUR AJOUTER LE TITRE DE LA PAGE</a:t>
            </a:r>
            <a:endParaRPr lang="fr-FR" dirty="0"/>
          </a:p>
        </p:txBody>
      </p:sp>
      <p:sp>
        <p:nvSpPr>
          <p:cNvPr id="20" name="Corps de texte"/>
          <p:cNvSpPr>
            <a:spLocks noGrp="1"/>
          </p:cNvSpPr>
          <p:nvPr>
            <p:ph type="body" sz="quarter" idx="11" hasCustomPrompt="1"/>
          </p:nvPr>
        </p:nvSpPr>
        <p:spPr>
          <a:xfrm>
            <a:off x="780696" y="2910806"/>
            <a:ext cx="8525019" cy="3300238"/>
          </a:xfrm>
          <a:prstGeom prst="rect">
            <a:avLst/>
          </a:prstGeom>
        </p:spPr>
        <p:txBody>
          <a:bodyPr/>
          <a:lstStyle>
            <a:lvl1pPr>
              <a:defRPr b="0">
                <a:solidFill>
                  <a:schemeClr val="tx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fr-FR" dirty="0" smtClean="0"/>
              <a:t>Cliquez pour ajouter du texte</a:t>
            </a:r>
          </a:p>
        </p:txBody>
      </p:sp>
      <p:sp>
        <p:nvSpPr>
          <p:cNvPr id="19" name="Corps de texte"/>
          <p:cNvSpPr>
            <a:spLocks noGrp="1"/>
          </p:cNvSpPr>
          <p:nvPr>
            <p:ph type="body" sz="quarter" idx="10" hasCustomPrompt="1"/>
          </p:nvPr>
        </p:nvSpPr>
        <p:spPr>
          <a:xfrm>
            <a:off x="780696" y="1390798"/>
            <a:ext cx="8525019" cy="1295400"/>
          </a:xfrm>
          <a:prstGeom prst="rect">
            <a:avLst/>
          </a:prstGeom>
        </p:spPr>
        <p:txBody>
          <a:bodyPr/>
          <a:lstStyle>
            <a:lvl1pPr>
              <a:defRPr b="1">
                <a:solidFill>
                  <a:schemeClr val="accent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fr-FR" dirty="0" smtClean="0"/>
              <a:t>Cliquez pour ajouter du texte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0681" y="2"/>
            <a:ext cx="841321" cy="4651651"/>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contenu double colonne">
    <p:spTree>
      <p:nvGrpSpPr>
        <p:cNvPr id="1" name=""/>
        <p:cNvGrpSpPr/>
        <p:nvPr/>
      </p:nvGrpSpPr>
      <p:grpSpPr>
        <a:xfrm>
          <a:off x="0" y="0"/>
          <a:ext cx="0" cy="0"/>
          <a:chOff x="0" y="0"/>
          <a:chExt cx="0" cy="0"/>
        </a:xfrm>
      </p:grpSpPr>
      <p:sp>
        <p:nvSpPr>
          <p:cNvPr id="15" name="Titre"/>
          <p:cNvSpPr>
            <a:spLocks noGrp="1"/>
          </p:cNvSpPr>
          <p:nvPr>
            <p:ph type="title" hasCustomPrompt="1"/>
          </p:nvPr>
        </p:nvSpPr>
        <p:spPr>
          <a:xfrm>
            <a:off x="779848" y="384280"/>
            <a:ext cx="8508016" cy="781912"/>
          </a:xfrm>
          <a:prstGeom prst="rect">
            <a:avLst/>
          </a:prstGeom>
        </p:spPr>
        <p:txBody>
          <a:bodyPr/>
          <a:lstStyle>
            <a:lvl1pPr>
              <a:defRPr sz="2000" b="1" baseline="0">
                <a:solidFill>
                  <a:schemeClr val="tx1"/>
                </a:solidFill>
              </a:defRPr>
            </a:lvl1pPr>
          </a:lstStyle>
          <a:p>
            <a:r>
              <a:rPr lang="fr-FR" dirty="0" smtClean="0"/>
              <a:t>CLIQUEZ POUR AJOUTER LE TITRE DE LA PAGE</a:t>
            </a:r>
            <a:endParaRPr lang="fr-FR" dirty="0"/>
          </a:p>
        </p:txBody>
      </p:sp>
      <p:sp>
        <p:nvSpPr>
          <p:cNvPr id="20" name="Corps de texte"/>
          <p:cNvSpPr>
            <a:spLocks noGrp="1"/>
          </p:cNvSpPr>
          <p:nvPr>
            <p:ph type="body" sz="quarter" idx="11" hasCustomPrompt="1"/>
          </p:nvPr>
        </p:nvSpPr>
        <p:spPr>
          <a:xfrm>
            <a:off x="780697" y="1447800"/>
            <a:ext cx="4096105" cy="4763244"/>
          </a:xfrm>
          <a:prstGeom prst="rect">
            <a:avLst/>
          </a:prstGeom>
        </p:spPr>
        <p:txBody>
          <a:bodyPr/>
          <a:lstStyle>
            <a:lvl1pPr>
              <a:defRPr b="0">
                <a:solidFill>
                  <a:schemeClr val="tx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fr-FR" dirty="0" smtClean="0"/>
              <a:t>Cliquez pour ajouter du texte</a:t>
            </a:r>
          </a:p>
        </p:txBody>
      </p:sp>
      <p:sp>
        <p:nvSpPr>
          <p:cNvPr id="6" name="Corps de texte"/>
          <p:cNvSpPr>
            <a:spLocks noGrp="1"/>
          </p:cNvSpPr>
          <p:nvPr>
            <p:ph type="body" sz="quarter" idx="12" hasCustomPrompt="1"/>
          </p:nvPr>
        </p:nvSpPr>
        <p:spPr>
          <a:xfrm>
            <a:off x="5191761" y="1447800"/>
            <a:ext cx="4096105" cy="4763244"/>
          </a:xfrm>
          <a:prstGeom prst="rect">
            <a:avLst/>
          </a:prstGeom>
        </p:spPr>
        <p:txBody>
          <a:bodyPr/>
          <a:lstStyle>
            <a:lvl1pPr>
              <a:defRPr b="0">
                <a:solidFill>
                  <a:schemeClr val="tx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fr-FR" dirty="0" smtClean="0"/>
              <a:t>Cliquez pour ajouter du texte</a:t>
            </a: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0681" y="2"/>
            <a:ext cx="841321" cy="4651651"/>
          </a:xfrm>
          <a:prstGeom prst="rect">
            <a:avLst/>
          </a:prstGeom>
        </p:spPr>
      </p:pic>
    </p:spTree>
    <p:extLst>
      <p:ext uri="{BB962C8B-B14F-4D97-AF65-F5344CB8AC3E}">
        <p14:creationId xmlns:p14="http://schemas.microsoft.com/office/powerpoint/2010/main" val="12069931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age Fin">
    <p:bg>
      <p:bgPr>
        <a:solidFill>
          <a:schemeClr val="bg1"/>
        </a:solidFill>
        <a:effectLst/>
      </p:bgPr>
    </p:bg>
    <p:spTree>
      <p:nvGrpSpPr>
        <p:cNvPr id="1" name=""/>
        <p:cNvGrpSpPr/>
        <p:nvPr/>
      </p:nvGrpSpPr>
      <p:grpSpPr>
        <a:xfrm>
          <a:off x="0" y="0"/>
          <a:ext cx="0" cy="0"/>
          <a:chOff x="0" y="0"/>
          <a:chExt cx="0" cy="0"/>
        </a:xfrm>
      </p:grpSpPr>
      <p:sp>
        <p:nvSpPr>
          <p:cNvPr id="16" name="Fond bleu"/>
          <p:cNvSpPr/>
          <p:nvPr/>
        </p:nvSpPr>
        <p:spPr>
          <a:xfrm>
            <a:off x="0" y="0"/>
            <a:ext cx="12192000" cy="6858000"/>
          </a:xfrm>
          <a:custGeom>
            <a:avLst/>
            <a:gdLst/>
            <a:ahLst/>
            <a:cxnLst/>
            <a:rect l="l" t="t" r="r" b="b"/>
            <a:pathLst>
              <a:path w="9144000" h="6858000">
                <a:moveTo>
                  <a:pt x="0" y="0"/>
                </a:moveTo>
                <a:lnTo>
                  <a:pt x="9144000" y="0"/>
                </a:lnTo>
                <a:lnTo>
                  <a:pt x="9144000" y="6857999"/>
                </a:lnTo>
                <a:lnTo>
                  <a:pt x="0" y="6857999"/>
                </a:lnTo>
                <a:lnTo>
                  <a:pt x="0" y="0"/>
                </a:lnTo>
                <a:close/>
              </a:path>
            </a:pathLst>
          </a:custGeom>
          <a:solidFill>
            <a:srgbClr val="312E82"/>
          </a:solidFill>
        </p:spPr>
        <p:txBody>
          <a:bodyPr wrap="square" lIns="0" tIns="0" rIns="0" bIns="0" rtlCol="0"/>
          <a:lstStyle/>
          <a:p>
            <a:endParaRPr sz="1800"/>
          </a:p>
        </p:txBody>
      </p:sp>
      <p:sp>
        <p:nvSpPr>
          <p:cNvPr id="8" name="Espace réservé du texte 2"/>
          <p:cNvSpPr>
            <a:spLocks noGrp="1"/>
          </p:cNvSpPr>
          <p:nvPr>
            <p:ph type="body" sz="quarter" idx="11" hasCustomPrompt="1"/>
          </p:nvPr>
        </p:nvSpPr>
        <p:spPr>
          <a:xfrm>
            <a:off x="5665487" y="2781299"/>
            <a:ext cx="5668479" cy="383741"/>
          </a:xfrm>
          <a:prstGeom prst="rect">
            <a:avLst/>
          </a:prstGeom>
        </p:spPr>
        <p:txBody>
          <a:bodyPr/>
          <a:lstStyle>
            <a:lvl1pPr>
              <a:defRPr b="1" baseline="0">
                <a:solidFill>
                  <a:schemeClr val="bg1"/>
                </a:solidFill>
              </a:defRPr>
            </a:lvl1pPr>
          </a:lstStyle>
          <a:p>
            <a:pPr lvl="0"/>
            <a:r>
              <a:rPr lang="fr-FR" dirty="0" smtClean="0"/>
              <a:t>Prénom Nom</a:t>
            </a:r>
          </a:p>
        </p:txBody>
      </p:sp>
      <p:sp>
        <p:nvSpPr>
          <p:cNvPr id="10" name="Espace réservé du texte 2"/>
          <p:cNvSpPr>
            <a:spLocks noGrp="1"/>
          </p:cNvSpPr>
          <p:nvPr>
            <p:ph type="body" sz="quarter" idx="12" hasCustomPrompt="1"/>
          </p:nvPr>
        </p:nvSpPr>
        <p:spPr>
          <a:xfrm>
            <a:off x="5665487" y="3180106"/>
            <a:ext cx="5668479" cy="383741"/>
          </a:xfrm>
          <a:prstGeom prst="rect">
            <a:avLst/>
          </a:prstGeom>
        </p:spPr>
        <p:txBody>
          <a:bodyPr/>
          <a:lstStyle>
            <a:lvl1pPr>
              <a:defRPr b="0" baseline="0">
                <a:solidFill>
                  <a:schemeClr val="bg1"/>
                </a:solidFill>
              </a:defRPr>
            </a:lvl1pPr>
          </a:lstStyle>
          <a:p>
            <a:pPr lvl="0"/>
            <a:r>
              <a:rPr lang="fr-FR" dirty="0" smtClean="0"/>
              <a:t>exemple@email.com</a:t>
            </a:r>
          </a:p>
        </p:txBody>
      </p:sp>
      <p:sp>
        <p:nvSpPr>
          <p:cNvPr id="11" name="Espace réservé du texte 2"/>
          <p:cNvSpPr>
            <a:spLocks noGrp="1"/>
          </p:cNvSpPr>
          <p:nvPr>
            <p:ph type="body" sz="quarter" idx="13" hasCustomPrompt="1"/>
          </p:nvPr>
        </p:nvSpPr>
        <p:spPr>
          <a:xfrm>
            <a:off x="5665487" y="3578913"/>
            <a:ext cx="5668479" cy="383741"/>
          </a:xfrm>
          <a:prstGeom prst="rect">
            <a:avLst/>
          </a:prstGeom>
        </p:spPr>
        <p:txBody>
          <a:bodyPr/>
          <a:lstStyle>
            <a:lvl1pPr>
              <a:defRPr b="0" baseline="0">
                <a:solidFill>
                  <a:schemeClr val="bg1"/>
                </a:solidFill>
              </a:defRPr>
            </a:lvl1pPr>
          </a:lstStyle>
          <a:p>
            <a:pPr lvl="0"/>
            <a:r>
              <a:rPr lang="fr-FR" dirty="0" smtClean="0"/>
              <a:t>06 xx </a:t>
            </a:r>
            <a:r>
              <a:rPr lang="fr-FR" dirty="0" err="1" smtClean="0"/>
              <a:t>xx</a:t>
            </a:r>
            <a:r>
              <a:rPr lang="fr-FR" dirty="0" smtClean="0"/>
              <a:t> </a:t>
            </a:r>
            <a:r>
              <a:rPr lang="fr-FR" dirty="0" err="1" smtClean="0"/>
              <a:t>xx</a:t>
            </a:r>
            <a:r>
              <a:rPr lang="fr-FR" dirty="0" smtClean="0"/>
              <a:t> </a:t>
            </a:r>
            <a:r>
              <a:rPr lang="fr-FR" dirty="0" err="1" smtClean="0"/>
              <a:t>xx</a:t>
            </a:r>
            <a:endParaRPr lang="fr-FR" dirty="0" smtClean="0"/>
          </a:p>
        </p:txBody>
      </p:sp>
      <p:grpSp>
        <p:nvGrpSpPr>
          <p:cNvPr id="40" name="Groupe 39"/>
          <p:cNvGrpSpPr/>
          <p:nvPr userDrawn="1"/>
        </p:nvGrpSpPr>
        <p:grpSpPr>
          <a:xfrm>
            <a:off x="0" y="3650861"/>
            <a:ext cx="3216618" cy="3207140"/>
            <a:chOff x="0" y="3650861"/>
            <a:chExt cx="3216618" cy="3207140"/>
          </a:xfrm>
        </p:grpSpPr>
        <p:pic>
          <p:nvPicPr>
            <p:cNvPr id="41" name="Image 40"/>
            <p:cNvPicPr>
              <a:picLocks noChangeAspect="1"/>
            </p:cNvPicPr>
            <p:nvPr userDrawn="1"/>
          </p:nvPicPr>
          <p:blipFill rotWithShape="1">
            <a:blip r:embed="rId2">
              <a:extLst>
                <a:ext uri="{28A0092B-C50C-407E-A947-70E740481C1C}">
                  <a14:useLocalDpi xmlns:a14="http://schemas.microsoft.com/office/drawing/2010/main" val="0"/>
                </a:ext>
              </a:extLst>
            </a:blip>
            <a:srcRect l="7486"/>
            <a:stretch/>
          </p:blipFill>
          <p:spPr>
            <a:xfrm>
              <a:off x="0" y="3650861"/>
              <a:ext cx="2064284" cy="1310754"/>
            </a:xfrm>
            <a:prstGeom prst="rect">
              <a:avLst/>
            </a:prstGeom>
          </p:spPr>
        </p:pic>
        <p:pic>
          <p:nvPicPr>
            <p:cNvPr id="42" name="Image 41"/>
            <p:cNvPicPr>
              <a:picLocks noChangeAspect="1"/>
            </p:cNvPicPr>
            <p:nvPr userDrawn="1"/>
          </p:nvPicPr>
          <p:blipFill rotWithShape="1">
            <a:blip r:embed="rId3">
              <a:extLst>
                <a:ext uri="{28A0092B-C50C-407E-A947-70E740481C1C}">
                  <a14:useLocalDpi xmlns:a14="http://schemas.microsoft.com/office/drawing/2010/main" val="0"/>
                </a:ext>
              </a:extLst>
            </a:blip>
            <a:srcRect b="6537"/>
            <a:stretch/>
          </p:blipFill>
          <p:spPr>
            <a:xfrm>
              <a:off x="1905864" y="4772535"/>
              <a:ext cx="1310754" cy="2085466"/>
            </a:xfrm>
            <a:prstGeom prst="rect">
              <a:avLst/>
            </a:prstGeom>
          </p:spPr>
        </p:pic>
        <p:pic>
          <p:nvPicPr>
            <p:cNvPr id="43" name="Image 42"/>
            <p:cNvPicPr>
              <a:picLocks noChangeAspect="1"/>
            </p:cNvPicPr>
            <p:nvPr userDrawn="1"/>
          </p:nvPicPr>
          <p:blipFill rotWithShape="1">
            <a:blip r:embed="rId4">
              <a:extLst>
                <a:ext uri="{28A0092B-C50C-407E-A947-70E740481C1C}">
                  <a14:useLocalDpi xmlns:a14="http://schemas.microsoft.com/office/drawing/2010/main" val="0"/>
                </a:ext>
              </a:extLst>
            </a:blip>
            <a:srcRect l="36486" b="35303"/>
            <a:stretch/>
          </p:blipFill>
          <p:spPr>
            <a:xfrm>
              <a:off x="0" y="5871928"/>
              <a:ext cx="968038" cy="986072"/>
            </a:xfrm>
            <a:prstGeom prst="rect">
              <a:avLst/>
            </a:prstGeom>
          </p:spPr>
        </p:pic>
      </p:grpSp>
      <p:pic>
        <p:nvPicPr>
          <p:cNvPr id="44" name="Image 43"/>
          <p:cNvPicPr>
            <a:picLocks noChangeAspect="1"/>
          </p:cNvPicPr>
          <p:nvPr userDrawn="1"/>
        </p:nvPicPr>
        <p:blipFill rotWithShape="1">
          <a:blip r:embed="rId2">
            <a:extLst>
              <a:ext uri="{28A0092B-C50C-407E-A947-70E740481C1C}">
                <a14:useLocalDpi xmlns:a14="http://schemas.microsoft.com/office/drawing/2010/main" val="0"/>
              </a:ext>
            </a:extLst>
          </a:blip>
          <a:srcRect l="41854"/>
          <a:stretch/>
        </p:blipFill>
        <p:spPr>
          <a:xfrm rot="5400000">
            <a:off x="1896426" y="-6666"/>
            <a:ext cx="1297423" cy="1310754"/>
          </a:xfrm>
          <a:prstGeom prst="rect">
            <a:avLst/>
          </a:prstGeom>
        </p:spPr>
      </p:pic>
      <p:pic>
        <p:nvPicPr>
          <p:cNvPr id="45" name="Image 44"/>
          <p:cNvPicPr>
            <a:picLocks noChangeAspect="1"/>
          </p:cNvPicPr>
          <p:nvPr userDrawn="1"/>
        </p:nvPicPr>
        <p:blipFill rotWithShape="1">
          <a:blip r:embed="rId3">
            <a:extLst>
              <a:ext uri="{28A0092B-C50C-407E-A947-70E740481C1C}">
                <a14:useLocalDpi xmlns:a14="http://schemas.microsoft.com/office/drawing/2010/main" val="0"/>
              </a:ext>
            </a:extLst>
          </a:blip>
          <a:srcRect b="6537"/>
          <a:stretch/>
        </p:blipFill>
        <p:spPr>
          <a:xfrm rot="5400000">
            <a:off x="380730" y="751648"/>
            <a:ext cx="1310754" cy="2085466"/>
          </a:xfrm>
          <a:prstGeom prst="rect">
            <a:avLst/>
          </a:prstGeom>
        </p:spPr>
      </p:pic>
      <p:pic>
        <p:nvPicPr>
          <p:cNvPr id="46" name="Image 45"/>
          <p:cNvPicPr>
            <a:picLocks noChangeAspect="1"/>
          </p:cNvPicPr>
          <p:nvPr userDrawn="1"/>
        </p:nvPicPr>
        <p:blipFill rotWithShape="1">
          <a:blip r:embed="rId4">
            <a:extLst>
              <a:ext uri="{28A0092B-C50C-407E-A947-70E740481C1C}">
                <a14:useLocalDpi xmlns:a14="http://schemas.microsoft.com/office/drawing/2010/main" val="0"/>
              </a:ext>
            </a:extLst>
          </a:blip>
          <a:srcRect l="86801" b="35303"/>
          <a:stretch/>
        </p:blipFill>
        <p:spPr>
          <a:xfrm rot="5400000">
            <a:off x="385823" y="-392448"/>
            <a:ext cx="201177" cy="986072"/>
          </a:xfrm>
          <a:prstGeom prst="rect">
            <a:avLst/>
          </a:prstGeom>
        </p:spPr>
      </p:pic>
      <p:sp>
        <p:nvSpPr>
          <p:cNvPr id="48" name="Logo Université Gustave Eiffel"/>
          <p:cNvSpPr/>
          <p:nvPr userDrawn="1"/>
        </p:nvSpPr>
        <p:spPr>
          <a:xfrm>
            <a:off x="5791200" y="4771682"/>
            <a:ext cx="1911910" cy="399620"/>
          </a:xfrm>
          <a:prstGeom prst="rect">
            <a:avLst/>
          </a:prstGeom>
          <a:blipFill>
            <a:blip r:embed="rId5" cstate="print"/>
            <a:stretch>
              <a:fillRect/>
            </a:stretch>
          </a:blipFill>
        </p:spPr>
        <p:txBody>
          <a:bodyPr wrap="square" lIns="0" tIns="0" rIns="0" bIns="0" rtlCol="0"/>
          <a:lstStyle/>
          <a:p>
            <a:endParaRPr sz="180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44200" y="6400800"/>
            <a:ext cx="1228784" cy="253981"/>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664" r:id="rId2"/>
    <p:sldLayoutId id="2147483662" r:id="rId3"/>
    <p:sldLayoutId id="2147483667" r:id="rId4"/>
    <p:sldLayoutId id="2147483665" r:id="rId5"/>
  </p:sldLayoutIdLst>
  <p:timing>
    <p:tnLst>
      <p:par>
        <p:cTn id="1" dur="indefinite" restart="never" nodeType="tmRoot"/>
      </p:par>
    </p:tnLst>
  </p:timing>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p:cNvSpPr>
            <a:spLocks noGrp="1"/>
          </p:cNvSpPr>
          <p:nvPr>
            <p:ph type="title"/>
          </p:nvPr>
        </p:nvSpPr>
        <p:spPr>
          <a:xfrm>
            <a:off x="2438400" y="2743200"/>
            <a:ext cx="8610600" cy="2105976"/>
          </a:xfrm>
        </p:spPr>
        <p:txBody>
          <a:bodyPr/>
          <a:lstStyle/>
          <a:p>
            <a:pPr algn="ctr"/>
            <a:r>
              <a:rPr lang="fr-FR" sz="2500" dirty="0" smtClean="0"/>
              <a:t>Présentation du dispositif transversal </a:t>
            </a:r>
            <a:br>
              <a:rPr lang="fr-FR" sz="2500" dirty="0" smtClean="0"/>
            </a:br>
            <a:r>
              <a:rPr lang="fr-FR" sz="2500" dirty="0" smtClean="0"/>
              <a:t>des options langues</a:t>
            </a:r>
            <a:br>
              <a:rPr lang="fr-FR" sz="2500" dirty="0" smtClean="0"/>
            </a:br>
            <a:r>
              <a:rPr lang="fr-FR" sz="2500" dirty="0" smtClean="0"/>
              <a:t>UFR Langues, Cultures et Sociétés (LCS)</a:t>
            </a:r>
            <a:br>
              <a:rPr lang="fr-FR" sz="2500" dirty="0" smtClean="0"/>
            </a:br>
            <a:r>
              <a:rPr lang="fr-FR" sz="2500" dirty="0" smtClean="0"/>
              <a:t>2022-2023</a:t>
            </a:r>
            <a:endParaRPr lang="fr-FR" sz="2500" dirty="0"/>
          </a:p>
        </p:txBody>
      </p:sp>
      <p:sp>
        <p:nvSpPr>
          <p:cNvPr id="15" name="Espace réservé du texte 14"/>
          <p:cNvSpPr>
            <a:spLocks noGrp="1"/>
          </p:cNvSpPr>
          <p:nvPr>
            <p:ph type="body" sz="quarter" idx="11"/>
          </p:nvPr>
        </p:nvSpPr>
        <p:spPr>
          <a:xfrm>
            <a:off x="228600" y="636373"/>
            <a:ext cx="2356783" cy="887627"/>
          </a:xfrm>
        </p:spPr>
        <p:txBody>
          <a:bodyPr/>
          <a:lstStyle/>
          <a:p>
            <a:r>
              <a:rPr lang="fr-FR" dirty="0" smtClean="0"/>
              <a:t>LAUPA Corinne</a:t>
            </a:r>
          </a:p>
          <a:p>
            <a:r>
              <a:rPr lang="fr-FR" dirty="0" smtClean="0"/>
              <a:t>PARISOT Coralie </a:t>
            </a:r>
          </a:p>
          <a:p>
            <a:r>
              <a:rPr lang="fr-FR" dirty="0" smtClean="0"/>
              <a:t>SAUNIER Sabrina</a:t>
            </a:r>
          </a:p>
          <a:p>
            <a:r>
              <a:rPr lang="fr-FR" dirty="0" smtClean="0"/>
              <a:t>TROVARELLI Serena</a:t>
            </a:r>
            <a:endParaRPr lang="fr-FR" dirty="0"/>
          </a:p>
        </p:txBody>
      </p:sp>
      <p:sp>
        <p:nvSpPr>
          <p:cNvPr id="16" name="Espace réservé du texte 15"/>
          <p:cNvSpPr>
            <a:spLocks noGrp="1"/>
          </p:cNvSpPr>
          <p:nvPr>
            <p:ph type="body" sz="quarter" idx="12"/>
          </p:nvPr>
        </p:nvSpPr>
        <p:spPr/>
        <p:txBody>
          <a:bodyPr/>
          <a:lstStyle/>
          <a:p>
            <a:r>
              <a:rPr lang="fr-FR" dirty="0" smtClean="0"/>
              <a:t>25 mars 2022</a:t>
            </a:r>
            <a:endParaRPr lang="fr-FR" dirty="0"/>
          </a:p>
        </p:txBody>
      </p:sp>
    </p:spTree>
    <p:extLst>
      <p:ext uri="{BB962C8B-B14F-4D97-AF65-F5344CB8AC3E}">
        <p14:creationId xmlns:p14="http://schemas.microsoft.com/office/powerpoint/2010/main" val="538938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1"/>
          </p:nvPr>
        </p:nvSpPr>
        <p:spPr>
          <a:xfrm>
            <a:off x="5581650" y="2286000"/>
            <a:ext cx="5668479" cy="990600"/>
          </a:xfrm>
        </p:spPr>
        <p:txBody>
          <a:bodyPr/>
          <a:lstStyle/>
          <a:p>
            <a:r>
              <a:rPr lang="fr-FR" dirty="0"/>
              <a:t>LAUPA Corinne</a:t>
            </a:r>
          </a:p>
          <a:p>
            <a:r>
              <a:rPr lang="fr-FR" dirty="0"/>
              <a:t>PARISOT Coralie </a:t>
            </a:r>
          </a:p>
          <a:p>
            <a:r>
              <a:rPr lang="fr-FR" dirty="0" smtClean="0"/>
              <a:t>SAUNIER Sabrina</a:t>
            </a:r>
          </a:p>
          <a:p>
            <a:r>
              <a:rPr lang="fr-FR" dirty="0" smtClean="0"/>
              <a:t>TROVARELLI </a:t>
            </a:r>
            <a:r>
              <a:rPr lang="fr-FR" dirty="0"/>
              <a:t>Serena</a:t>
            </a:r>
          </a:p>
        </p:txBody>
      </p:sp>
      <p:sp>
        <p:nvSpPr>
          <p:cNvPr id="9" name="Espace réservé du texte 8"/>
          <p:cNvSpPr>
            <a:spLocks noGrp="1"/>
          </p:cNvSpPr>
          <p:nvPr>
            <p:ph type="body" sz="quarter" idx="12"/>
          </p:nvPr>
        </p:nvSpPr>
        <p:spPr>
          <a:xfrm>
            <a:off x="5599938" y="3425322"/>
            <a:ext cx="5668479" cy="383741"/>
          </a:xfrm>
        </p:spPr>
        <p:txBody>
          <a:bodyPr/>
          <a:lstStyle/>
          <a:p>
            <a:r>
              <a:rPr lang="fr-FR" dirty="0" smtClean="0"/>
              <a:t>secretariat.optionslangues@u-pem.fr</a:t>
            </a:r>
            <a:endParaRPr lang="fr-FR" dirty="0"/>
          </a:p>
        </p:txBody>
      </p:sp>
      <p:sp>
        <p:nvSpPr>
          <p:cNvPr id="5" name="Espace réservé du texte 7"/>
          <p:cNvSpPr txBox="1">
            <a:spLocks/>
          </p:cNvSpPr>
          <p:nvPr/>
        </p:nvSpPr>
        <p:spPr>
          <a:xfrm>
            <a:off x="5562600" y="914400"/>
            <a:ext cx="5771366" cy="762000"/>
          </a:xfrm>
          <a:prstGeom prst="rect">
            <a:avLst/>
          </a:prstGeom>
        </p:spPr>
        <p:txBody>
          <a:bodyPr/>
          <a:lstStyle>
            <a:lvl1pPr marL="0">
              <a:defRPr b="1" baseline="0">
                <a:solidFill>
                  <a:schemeClr val="bg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436381">
              <a:defRPr/>
            </a:pPr>
            <a:r>
              <a:rPr lang="fr-FR" sz="3200" dirty="0">
                <a:latin typeface="Arial"/>
                <a:cs typeface="Arial"/>
              </a:rPr>
              <a:t>Merci de votre attention</a:t>
            </a:r>
          </a:p>
        </p:txBody>
      </p:sp>
      <p:sp>
        <p:nvSpPr>
          <p:cNvPr id="6" name="Espace réservé du texte 8"/>
          <p:cNvSpPr>
            <a:spLocks noGrp="1"/>
          </p:cNvSpPr>
          <p:nvPr>
            <p:ph type="body" sz="quarter" idx="12"/>
          </p:nvPr>
        </p:nvSpPr>
        <p:spPr>
          <a:xfrm>
            <a:off x="5614043" y="3809063"/>
            <a:ext cx="5668479" cy="383741"/>
          </a:xfrm>
        </p:spPr>
        <p:txBody>
          <a:bodyPr/>
          <a:lstStyle/>
          <a:p>
            <a:r>
              <a:rPr lang="fr-FR" dirty="0"/>
              <a:t>01 60 95 76 98 </a:t>
            </a:r>
            <a:r>
              <a:rPr lang="fr-FR" dirty="0" smtClean="0"/>
              <a:t>– 01 </a:t>
            </a:r>
            <a:r>
              <a:rPr lang="fr-FR" dirty="0"/>
              <a:t>60 95 76 91</a:t>
            </a:r>
          </a:p>
        </p:txBody>
      </p:sp>
    </p:spTree>
    <p:extLst>
      <p:ext uri="{BB962C8B-B14F-4D97-AF65-F5344CB8AC3E}">
        <p14:creationId xmlns:p14="http://schemas.microsoft.com/office/powerpoint/2010/main" val="3056222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7"/>
          <p:cNvSpPr txBox="1">
            <a:spLocks noGrp="1" noChangeArrowheads="1"/>
          </p:cNvSpPr>
          <p:nvPr>
            <p:ph type="title"/>
          </p:nvPr>
        </p:nvSpPr>
        <p:spPr bwMode="auto">
          <a:xfrm>
            <a:off x="2819400" y="2819400"/>
            <a:ext cx="92964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34975"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34975"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34975"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34975"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buFont typeface="+mj-lt"/>
              <a:buAutoNum type="arabicPeriod"/>
            </a:pPr>
            <a:r>
              <a:rPr lang="fr-FR" sz="1500" dirty="0" smtClean="0">
                <a:solidFill>
                  <a:schemeClr val="bg1"/>
                </a:solidFill>
                <a:latin typeface="Arial" charset="0"/>
                <a:cs typeface="Arial" charset="0"/>
              </a:rPr>
              <a:t>La page dédiée aux options langues sur le site de l’UFR LCS</a:t>
            </a:r>
            <a:endParaRPr lang="fr-FR" sz="1500" dirty="0">
              <a:solidFill>
                <a:schemeClr val="bg1"/>
              </a:solidFill>
              <a:latin typeface="Arial" charset="0"/>
              <a:cs typeface="Arial" charset="0"/>
            </a:endParaRPr>
          </a:p>
          <a:p>
            <a:pPr marL="342900" indent="-342900" eaLnBrk="1" hangingPunct="1">
              <a:buFont typeface="+mj-lt"/>
              <a:buAutoNum type="arabicPeriod"/>
            </a:pPr>
            <a:r>
              <a:rPr lang="fr-FR" sz="1500" dirty="0" smtClean="0">
                <a:solidFill>
                  <a:schemeClr val="bg1"/>
                </a:solidFill>
                <a:latin typeface="Arial" charset="0"/>
                <a:cs typeface="Arial" charset="0"/>
              </a:rPr>
              <a:t>L’offre de formation en langues de l’UFR LCS</a:t>
            </a:r>
          </a:p>
          <a:p>
            <a:pPr marL="342900" indent="-342900" eaLnBrk="1" hangingPunct="1">
              <a:buFont typeface="+mj-lt"/>
              <a:buAutoNum type="arabicPeriod"/>
            </a:pPr>
            <a:r>
              <a:rPr lang="fr-FR" sz="1500" dirty="0">
                <a:solidFill>
                  <a:schemeClr val="bg1"/>
                </a:solidFill>
                <a:latin typeface="Arial" charset="0"/>
                <a:cs typeface="Arial" charset="0"/>
              </a:rPr>
              <a:t>L’inscription aux </a:t>
            </a:r>
            <a:r>
              <a:rPr lang="fr-FR" sz="1500" dirty="0" smtClean="0">
                <a:solidFill>
                  <a:schemeClr val="bg1"/>
                </a:solidFill>
                <a:latin typeface="Arial" charset="0"/>
                <a:cs typeface="Arial" charset="0"/>
              </a:rPr>
              <a:t>options</a:t>
            </a:r>
          </a:p>
          <a:p>
            <a:pPr marL="342900" indent="-342900" eaLnBrk="1" hangingPunct="1">
              <a:buFont typeface="+mj-lt"/>
              <a:buAutoNum type="arabicPeriod"/>
            </a:pPr>
            <a:r>
              <a:rPr lang="fr-FR" sz="1500" dirty="0" smtClean="0">
                <a:solidFill>
                  <a:schemeClr val="bg1"/>
                </a:solidFill>
                <a:latin typeface="Arial" charset="0"/>
                <a:cs typeface="Arial" charset="0"/>
              </a:rPr>
              <a:t>Le calendrier</a:t>
            </a:r>
          </a:p>
          <a:p>
            <a:pPr marL="342900" indent="-342900" eaLnBrk="1" hangingPunct="1">
              <a:buFont typeface="+mj-lt"/>
              <a:buAutoNum type="arabicPeriod"/>
            </a:pPr>
            <a:r>
              <a:rPr lang="fr-FR" sz="1500" dirty="0">
                <a:solidFill>
                  <a:schemeClr val="bg1"/>
                </a:solidFill>
                <a:latin typeface="Arial" charset="0"/>
                <a:cs typeface="Arial" charset="0"/>
              </a:rPr>
              <a:t>L’emploi du </a:t>
            </a:r>
            <a:r>
              <a:rPr lang="fr-FR" sz="1500" dirty="0" smtClean="0">
                <a:solidFill>
                  <a:schemeClr val="bg1"/>
                </a:solidFill>
                <a:latin typeface="Arial" charset="0"/>
                <a:cs typeface="Arial" charset="0"/>
              </a:rPr>
              <a:t>temps</a:t>
            </a:r>
          </a:p>
          <a:p>
            <a:pPr marL="342900" indent="-342900" eaLnBrk="1" hangingPunct="1">
              <a:buFont typeface="+mj-lt"/>
              <a:buAutoNum type="arabicPeriod"/>
            </a:pPr>
            <a:r>
              <a:rPr lang="fr-FR" sz="1500" dirty="0" smtClean="0">
                <a:solidFill>
                  <a:schemeClr val="bg1"/>
                </a:solidFill>
                <a:latin typeface="Arial" charset="0"/>
                <a:cs typeface="Arial" charset="0"/>
              </a:rPr>
              <a:t>Les examens et la </a:t>
            </a:r>
            <a:r>
              <a:rPr lang="fr-FR" sz="1500" dirty="0">
                <a:solidFill>
                  <a:schemeClr val="bg1"/>
                </a:solidFill>
                <a:latin typeface="Arial" charset="0"/>
                <a:cs typeface="Arial" charset="0"/>
              </a:rPr>
              <a:t>transmission des </a:t>
            </a:r>
            <a:r>
              <a:rPr lang="fr-FR" sz="1500" dirty="0" smtClean="0">
                <a:solidFill>
                  <a:schemeClr val="bg1"/>
                </a:solidFill>
                <a:latin typeface="Arial" charset="0"/>
                <a:cs typeface="Arial" charset="0"/>
              </a:rPr>
              <a:t>résultats</a:t>
            </a:r>
          </a:p>
          <a:p>
            <a:pPr marL="342900" indent="-342900" eaLnBrk="1" hangingPunct="1">
              <a:buFont typeface="+mj-lt"/>
              <a:buAutoNum type="arabicPeriod"/>
            </a:pPr>
            <a:r>
              <a:rPr lang="fr-FR" sz="1500" dirty="0">
                <a:solidFill>
                  <a:schemeClr val="bg1"/>
                </a:solidFill>
                <a:latin typeface="Arial" charset="0"/>
                <a:cs typeface="Arial" charset="0"/>
              </a:rPr>
              <a:t>Les contacts </a:t>
            </a:r>
          </a:p>
        </p:txBody>
      </p:sp>
      <p:sp>
        <p:nvSpPr>
          <p:cNvPr id="7" name="ZoneTexte 7"/>
          <p:cNvSpPr txBox="1">
            <a:spLocks noChangeArrowheads="1"/>
          </p:cNvSpPr>
          <p:nvPr/>
        </p:nvSpPr>
        <p:spPr bwMode="auto">
          <a:xfrm>
            <a:off x="186916" y="1523999"/>
            <a:ext cx="2327684" cy="664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34975"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34975"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34975"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34975"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200000"/>
              </a:lnSpc>
            </a:pPr>
            <a:r>
              <a:rPr lang="fr-FR" sz="2200" dirty="0" smtClean="0">
                <a:solidFill>
                  <a:srgbClr val="7F7F7F"/>
                </a:solidFill>
                <a:latin typeface="Arial" charset="0"/>
                <a:cs typeface="Arial" charset="0"/>
              </a:rPr>
              <a:t>SOMMAIRE</a:t>
            </a:r>
            <a:endParaRPr lang="fr-FR" sz="2200" dirty="0">
              <a:solidFill>
                <a:srgbClr val="7F7F7F"/>
              </a:solidFill>
              <a:latin typeface="Arial" charset="0"/>
              <a:cs typeface="Arial" charset="0"/>
            </a:endParaRPr>
          </a:p>
        </p:txBody>
      </p:sp>
    </p:spTree>
    <p:extLst>
      <p:ext uri="{BB962C8B-B14F-4D97-AF65-F5344CB8AC3E}">
        <p14:creationId xmlns:p14="http://schemas.microsoft.com/office/powerpoint/2010/main" val="427028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779848" y="381000"/>
            <a:ext cx="8508016" cy="781912"/>
          </a:xfrm>
        </p:spPr>
        <p:txBody>
          <a:bodyPr/>
          <a:lstStyle/>
          <a:p>
            <a:r>
              <a:rPr lang="fr-FR" dirty="0">
                <a:solidFill>
                  <a:schemeClr val="tx1">
                    <a:lumMod val="65000"/>
                    <a:lumOff val="35000"/>
                  </a:schemeClr>
                </a:solidFill>
                <a:latin typeface="Arial"/>
                <a:cs typeface="Arial"/>
              </a:rPr>
              <a:t>1. La page dédiée aux options langues sur le site de l’UFR LCS</a:t>
            </a:r>
            <a:endParaRPr lang="fr-FR" dirty="0"/>
          </a:p>
        </p:txBody>
      </p:sp>
      <p:sp>
        <p:nvSpPr>
          <p:cNvPr id="9" name="Espace réservé du texte 8"/>
          <p:cNvSpPr>
            <a:spLocks noGrp="1"/>
          </p:cNvSpPr>
          <p:nvPr>
            <p:ph type="body" sz="quarter" idx="10"/>
          </p:nvPr>
        </p:nvSpPr>
        <p:spPr>
          <a:xfrm>
            <a:off x="779848" y="1191992"/>
            <a:ext cx="10039704" cy="1733402"/>
          </a:xfrm>
        </p:spPr>
        <p:txBody>
          <a:bodyPr/>
          <a:lstStyle/>
          <a:p>
            <a:pPr algn="just"/>
            <a:r>
              <a:rPr lang="fr-FR" b="0" dirty="0" smtClean="0">
                <a:solidFill>
                  <a:srgbClr val="000000"/>
                </a:solidFill>
              </a:rPr>
              <a:t>La page dédiée aux options langues sur le site de l’UFR LCS est visualisable à l’adresse suivante :</a:t>
            </a:r>
            <a:endParaRPr lang="fr-FR" b="0" dirty="0">
              <a:solidFill>
                <a:srgbClr val="000000"/>
              </a:solidFill>
            </a:endParaRPr>
          </a:p>
          <a:p>
            <a:pPr algn="just"/>
            <a:endParaRPr lang="fr-FR" dirty="0" smtClean="0"/>
          </a:p>
          <a:p>
            <a:pPr algn="ctr"/>
            <a:r>
              <a:rPr lang="fr-FR" sz="2000" dirty="0"/>
              <a:t>https://lcs.univ-gustave-eiffel.fr/inscriptions-et-rentree/inscriptions/options-de-langues</a:t>
            </a:r>
            <a:endParaRPr lang="fr-FR" sz="2000" b="0" dirty="0" smtClean="0">
              <a:solidFill>
                <a:srgbClr val="000000"/>
              </a:solidFill>
            </a:endParaRPr>
          </a:p>
          <a:p>
            <a:pPr algn="just"/>
            <a:endParaRPr lang="fr-FR" b="0" dirty="0" smtClean="0">
              <a:solidFill>
                <a:srgbClr val="000000"/>
              </a:solidFill>
            </a:endParaRPr>
          </a:p>
          <a:p>
            <a:pPr algn="just"/>
            <a:r>
              <a:rPr lang="fr-FR" b="0" dirty="0" smtClean="0">
                <a:solidFill>
                  <a:srgbClr val="000000"/>
                </a:solidFill>
              </a:rPr>
              <a:t>et </a:t>
            </a:r>
            <a:r>
              <a:rPr lang="fr-FR" b="0" dirty="0">
                <a:solidFill>
                  <a:srgbClr val="000000"/>
                </a:solidFill>
              </a:rPr>
              <a:t>donne accès à la page suivante :</a:t>
            </a:r>
          </a:p>
          <a:p>
            <a:endParaRPr lang="fr-FR" dirty="0"/>
          </a:p>
        </p:txBody>
      </p:sp>
      <p:pic>
        <p:nvPicPr>
          <p:cNvPr id="2" name="Image 1"/>
          <p:cNvPicPr>
            <a:picLocks noChangeAspect="1"/>
          </p:cNvPicPr>
          <p:nvPr/>
        </p:nvPicPr>
        <p:blipFill rotWithShape="1">
          <a:blip r:embed="rId2"/>
          <a:srcRect l="14474" t="14575" r="13158"/>
          <a:stretch/>
        </p:blipFill>
        <p:spPr>
          <a:xfrm>
            <a:off x="3429000" y="3124200"/>
            <a:ext cx="5105400" cy="3264362"/>
          </a:xfrm>
          <a:prstGeom prst="rect">
            <a:avLst/>
          </a:prstGeom>
          <a:ln w="28575">
            <a:solidFill>
              <a:srgbClr val="000000"/>
            </a:solidFill>
          </a:ln>
        </p:spPr>
      </p:pic>
    </p:spTree>
    <p:extLst>
      <p:ext uri="{BB962C8B-B14F-4D97-AF65-F5344CB8AC3E}">
        <p14:creationId xmlns:p14="http://schemas.microsoft.com/office/powerpoint/2010/main" val="40322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a:solidFill>
                  <a:schemeClr val="tx1">
                    <a:lumMod val="65000"/>
                    <a:lumOff val="35000"/>
                  </a:schemeClr>
                </a:solidFill>
                <a:latin typeface="Arial"/>
                <a:cs typeface="Arial"/>
              </a:rPr>
              <a:t>2. L’offre de formation en langues de l’UFR LCS</a:t>
            </a:r>
            <a:endParaRPr lang="fr-FR" dirty="0"/>
          </a:p>
        </p:txBody>
      </p:sp>
      <p:sp>
        <p:nvSpPr>
          <p:cNvPr id="6" name="Espace réservé du texte 8"/>
          <p:cNvSpPr>
            <a:spLocks noGrp="1"/>
          </p:cNvSpPr>
          <p:nvPr>
            <p:ph type="body" sz="quarter" idx="10"/>
          </p:nvPr>
        </p:nvSpPr>
        <p:spPr>
          <a:xfrm>
            <a:off x="779848" y="914400"/>
            <a:ext cx="10039704" cy="5181600"/>
          </a:xfrm>
        </p:spPr>
        <p:txBody>
          <a:bodyPr/>
          <a:lstStyle/>
          <a:p>
            <a:pPr algn="just"/>
            <a:r>
              <a:rPr lang="fr-FR" b="0" dirty="0" smtClean="0">
                <a:solidFill>
                  <a:srgbClr val="000000"/>
                </a:solidFill>
              </a:rPr>
              <a:t>L’UFR LCS dispense des cours dans 7 langues sur trois niveaux débutant, intermédiaire et avancé. Ces cours ont lieu tous les jeudis après-midi :</a:t>
            </a:r>
          </a:p>
          <a:p>
            <a:pPr algn="just"/>
            <a:endParaRPr lang="fr-FR" b="0" dirty="0" smtClean="0">
              <a:solidFill>
                <a:srgbClr val="000000"/>
              </a:solidFill>
            </a:endParaRPr>
          </a:p>
          <a:p>
            <a:pPr marL="285750" indent="-285750" algn="just">
              <a:buFont typeface="Arial" panose="020B0604020202020204" pitchFamily="34" charset="0"/>
              <a:buChar char="•"/>
            </a:pPr>
            <a:r>
              <a:rPr lang="fr-FR" b="0" dirty="0" smtClean="0">
                <a:solidFill>
                  <a:srgbClr val="000000"/>
                </a:solidFill>
              </a:rPr>
              <a:t>niveaux débutants de 13h à 15h ; </a:t>
            </a:r>
          </a:p>
          <a:p>
            <a:pPr marL="285750" indent="-285750" algn="just">
              <a:buFont typeface="Arial" panose="020B0604020202020204" pitchFamily="34" charset="0"/>
              <a:buChar char="•"/>
            </a:pPr>
            <a:r>
              <a:rPr lang="fr-FR" b="0" dirty="0" smtClean="0">
                <a:solidFill>
                  <a:srgbClr val="000000"/>
                </a:solidFill>
              </a:rPr>
              <a:t>niveaux intermédiaires de 15h à 17h ;</a:t>
            </a:r>
          </a:p>
          <a:p>
            <a:pPr marL="285750" indent="-285750" algn="just">
              <a:buFont typeface="Arial" panose="020B0604020202020204" pitchFamily="34" charset="0"/>
              <a:buChar char="•"/>
            </a:pPr>
            <a:r>
              <a:rPr lang="fr-FR" b="0" dirty="0">
                <a:solidFill>
                  <a:srgbClr val="000000"/>
                </a:solidFill>
              </a:rPr>
              <a:t>n</a:t>
            </a:r>
            <a:r>
              <a:rPr lang="fr-FR" b="0" dirty="0" smtClean="0">
                <a:solidFill>
                  <a:srgbClr val="000000"/>
                </a:solidFill>
              </a:rPr>
              <a:t>iveaux avancés de 17h à 19h.</a:t>
            </a:r>
          </a:p>
          <a:p>
            <a:pPr marL="285750" indent="-285750" algn="just">
              <a:buFont typeface="Arial" panose="020B0604020202020204" pitchFamily="34" charset="0"/>
              <a:buChar char="•"/>
            </a:pPr>
            <a:endParaRPr lang="fr-FR" b="0" dirty="0">
              <a:solidFill>
                <a:srgbClr val="000000"/>
              </a:solidFill>
            </a:endParaRPr>
          </a:p>
          <a:p>
            <a:pPr algn="just"/>
            <a:r>
              <a:rPr lang="fr-FR" b="0" dirty="0" smtClean="0">
                <a:solidFill>
                  <a:srgbClr val="000000"/>
                </a:solidFill>
              </a:rPr>
              <a:t>Certains cours pourraient ne pas suivre cette répartition selon les disponibilités des personnels enseignants. Toutefois, les créneaux horaires restent les mêmes. </a:t>
            </a:r>
          </a:p>
          <a:p>
            <a:pPr algn="just"/>
            <a:r>
              <a:rPr lang="fr-FR" b="0" dirty="0" smtClean="0">
                <a:solidFill>
                  <a:srgbClr val="000000"/>
                </a:solidFill>
              </a:rPr>
              <a:t> </a:t>
            </a:r>
            <a:endParaRPr lang="fr-FR" b="0" dirty="0">
              <a:solidFill>
                <a:srgbClr val="000000"/>
              </a:solidFill>
            </a:endParaRPr>
          </a:p>
          <a:p>
            <a:endParaRPr lang="fr-FR" dirty="0"/>
          </a:p>
        </p:txBody>
      </p:sp>
      <p:pic>
        <p:nvPicPr>
          <p:cNvPr id="7" name="Image 6"/>
          <p:cNvPicPr>
            <a:picLocks noChangeAspect="1"/>
          </p:cNvPicPr>
          <p:nvPr/>
        </p:nvPicPr>
        <p:blipFill rotWithShape="1">
          <a:blip r:embed="rId2"/>
          <a:srcRect l="1777" t="20255" r="46107" b="40382"/>
          <a:stretch/>
        </p:blipFill>
        <p:spPr>
          <a:xfrm>
            <a:off x="2209800" y="3581400"/>
            <a:ext cx="6434650" cy="2822186"/>
          </a:xfrm>
          <a:prstGeom prst="rect">
            <a:avLst/>
          </a:prstGeom>
        </p:spPr>
      </p:pic>
    </p:spTree>
    <p:extLst>
      <p:ext uri="{BB962C8B-B14F-4D97-AF65-F5344CB8AC3E}">
        <p14:creationId xmlns:p14="http://schemas.microsoft.com/office/powerpoint/2010/main" val="2426544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a:solidFill>
                  <a:schemeClr val="tx1">
                    <a:lumMod val="65000"/>
                    <a:lumOff val="35000"/>
                  </a:schemeClr>
                </a:solidFill>
                <a:latin typeface="Arial"/>
                <a:cs typeface="Arial"/>
              </a:rPr>
              <a:t>3</a:t>
            </a:r>
            <a:r>
              <a:rPr lang="fr-FR" dirty="0" smtClean="0">
                <a:solidFill>
                  <a:schemeClr val="tx1">
                    <a:lumMod val="65000"/>
                    <a:lumOff val="35000"/>
                  </a:schemeClr>
                </a:solidFill>
                <a:latin typeface="Arial"/>
                <a:cs typeface="Arial"/>
              </a:rPr>
              <a:t>. L’inscription aux options </a:t>
            </a:r>
            <a:r>
              <a:rPr lang="fr-FR" dirty="0">
                <a:solidFill>
                  <a:schemeClr val="tx1">
                    <a:lumMod val="65000"/>
                    <a:lumOff val="35000"/>
                  </a:schemeClr>
                </a:solidFill>
                <a:latin typeface="Arial"/>
                <a:cs typeface="Arial"/>
              </a:rPr>
              <a:t/>
            </a:r>
            <a:br>
              <a:rPr lang="fr-FR" dirty="0">
                <a:solidFill>
                  <a:schemeClr val="tx1">
                    <a:lumMod val="65000"/>
                    <a:lumOff val="35000"/>
                  </a:schemeClr>
                </a:solidFill>
                <a:latin typeface="Arial"/>
                <a:cs typeface="Arial"/>
              </a:rPr>
            </a:br>
            <a:endParaRPr lang="fr-FR" dirty="0"/>
          </a:p>
        </p:txBody>
      </p:sp>
      <p:sp>
        <p:nvSpPr>
          <p:cNvPr id="9" name="Espace réservé du texte 8"/>
          <p:cNvSpPr>
            <a:spLocks noGrp="1"/>
          </p:cNvSpPr>
          <p:nvPr>
            <p:ph type="body" sz="quarter" idx="10"/>
          </p:nvPr>
        </p:nvSpPr>
        <p:spPr>
          <a:xfrm>
            <a:off x="779848" y="1295400"/>
            <a:ext cx="10039704" cy="4724400"/>
          </a:xfrm>
        </p:spPr>
        <p:txBody>
          <a:bodyPr/>
          <a:lstStyle/>
          <a:p>
            <a:r>
              <a:rPr lang="fr-FR" b="0" dirty="0" smtClean="0">
                <a:solidFill>
                  <a:srgbClr val="000000"/>
                </a:solidFill>
              </a:rPr>
              <a:t>L’inscription aux options langues pour les étudiants externes à l’UFR LCS se fait auprès du CAPLA en suivant la procédure décrite sur </a:t>
            </a:r>
            <a:r>
              <a:rPr lang="fr-FR" b="0" dirty="0">
                <a:solidFill>
                  <a:srgbClr val="000000"/>
                </a:solidFill>
              </a:rPr>
              <a:t>la page web : </a:t>
            </a:r>
            <a:r>
              <a:rPr lang="fr-FR" dirty="0" smtClean="0"/>
              <a:t>http</a:t>
            </a:r>
            <a:r>
              <a:rPr lang="fr-FR" dirty="0"/>
              <a:t>://www.u-pem.fr/formations/langues/centre-dactions-pedagogiques-en-langues-capla</a:t>
            </a:r>
            <a:r>
              <a:rPr lang="fr-FR" dirty="0" smtClean="0"/>
              <a:t>/ </a:t>
            </a:r>
            <a:endParaRPr lang="fr-FR" dirty="0"/>
          </a:p>
          <a:p>
            <a:endParaRPr lang="fr-FR" b="0" dirty="0" smtClean="0">
              <a:solidFill>
                <a:srgbClr val="000000"/>
              </a:solidFill>
            </a:endParaRPr>
          </a:p>
          <a:p>
            <a:r>
              <a:rPr lang="fr-FR" b="0" dirty="0" smtClean="0">
                <a:solidFill>
                  <a:srgbClr val="000000"/>
                </a:solidFill>
              </a:rPr>
              <a:t>Le secrétariat du CAPLA transfère aux secrétariat de l’UFR LCS les noms des étudiants qui souhaitent s’inscrire dans les cours de langues dispensés par cette composante.</a:t>
            </a:r>
          </a:p>
          <a:p>
            <a:endParaRPr lang="fr-FR" b="0" dirty="0">
              <a:solidFill>
                <a:srgbClr val="000000"/>
              </a:solidFill>
            </a:endParaRPr>
          </a:p>
          <a:p>
            <a:r>
              <a:rPr lang="fr-FR" b="0" dirty="0" smtClean="0">
                <a:solidFill>
                  <a:srgbClr val="000000"/>
                </a:solidFill>
              </a:rPr>
              <a:t>Le secrétariat de l’UFR LCS inscrira dans des tableaux de répartition des groupes de langues les étudiants des autres composantes. Cette répartition est consultable en ligne à </a:t>
            </a:r>
            <a:r>
              <a:rPr lang="fr-FR" b="0" dirty="0">
                <a:solidFill>
                  <a:srgbClr val="000000"/>
                </a:solidFill>
              </a:rPr>
              <a:t>l’adresse suivante </a:t>
            </a:r>
            <a:r>
              <a:rPr lang="fr-FR" b="0" dirty="0" smtClean="0">
                <a:solidFill>
                  <a:srgbClr val="000000"/>
                </a:solidFill>
              </a:rPr>
              <a:t>: </a:t>
            </a:r>
            <a:r>
              <a:rPr lang="fr-FR" dirty="0" smtClean="0"/>
              <a:t>https</a:t>
            </a:r>
            <a:r>
              <a:rPr lang="fr-FR" dirty="0"/>
              <a:t>://</a:t>
            </a:r>
            <a:r>
              <a:rPr lang="fr-FR" dirty="0" smtClean="0"/>
              <a:t>lcs.univ-gustave-eiffel.fr/inscriptions-et-rentree/inscriptions/options-de-langues    </a:t>
            </a:r>
          </a:p>
          <a:p>
            <a:endParaRPr lang="fr-FR" dirty="0"/>
          </a:p>
          <a:p>
            <a:r>
              <a:rPr lang="fr-FR" b="0" dirty="0" smtClean="0">
                <a:solidFill>
                  <a:srgbClr val="000000"/>
                </a:solidFill>
              </a:rPr>
              <a:t>Nous vous sensibilisons au fait qu’il serait préférable de ne pas demander des inscriptions en milieu d’année académique. </a:t>
            </a:r>
            <a:endParaRPr lang="fr-FR" dirty="0" smtClean="0"/>
          </a:p>
        </p:txBody>
      </p:sp>
    </p:spTree>
    <p:extLst>
      <p:ext uri="{BB962C8B-B14F-4D97-AF65-F5344CB8AC3E}">
        <p14:creationId xmlns:p14="http://schemas.microsoft.com/office/powerpoint/2010/main" val="3059094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a:solidFill>
                  <a:schemeClr val="tx1">
                    <a:lumMod val="65000"/>
                    <a:lumOff val="35000"/>
                  </a:schemeClr>
                </a:solidFill>
                <a:latin typeface="Arial"/>
                <a:cs typeface="Arial"/>
              </a:rPr>
              <a:t>4</a:t>
            </a:r>
            <a:r>
              <a:rPr lang="fr-FR" dirty="0" smtClean="0">
                <a:solidFill>
                  <a:schemeClr val="tx1">
                    <a:lumMod val="65000"/>
                    <a:lumOff val="35000"/>
                  </a:schemeClr>
                </a:solidFill>
                <a:latin typeface="Arial"/>
                <a:cs typeface="Arial"/>
              </a:rPr>
              <a:t>. Le calendrier </a:t>
            </a:r>
            <a:r>
              <a:rPr lang="fr-FR" dirty="0">
                <a:solidFill>
                  <a:schemeClr val="tx1">
                    <a:lumMod val="65000"/>
                    <a:lumOff val="35000"/>
                  </a:schemeClr>
                </a:solidFill>
                <a:latin typeface="Arial"/>
                <a:cs typeface="Arial"/>
              </a:rPr>
              <a:t/>
            </a:r>
            <a:br>
              <a:rPr lang="fr-FR" dirty="0">
                <a:solidFill>
                  <a:schemeClr val="tx1">
                    <a:lumMod val="65000"/>
                    <a:lumOff val="35000"/>
                  </a:schemeClr>
                </a:solidFill>
                <a:latin typeface="Arial"/>
                <a:cs typeface="Arial"/>
              </a:rPr>
            </a:br>
            <a:endParaRPr lang="fr-FR" dirty="0"/>
          </a:p>
        </p:txBody>
      </p:sp>
      <p:sp>
        <p:nvSpPr>
          <p:cNvPr id="9" name="Espace réservé du texte 8"/>
          <p:cNvSpPr>
            <a:spLocks noGrp="1"/>
          </p:cNvSpPr>
          <p:nvPr>
            <p:ph type="body" sz="quarter" idx="10"/>
          </p:nvPr>
        </p:nvSpPr>
        <p:spPr>
          <a:xfrm>
            <a:off x="789373" y="914400"/>
            <a:ext cx="10039704" cy="1962002"/>
          </a:xfrm>
        </p:spPr>
        <p:txBody>
          <a:bodyPr/>
          <a:lstStyle/>
          <a:p>
            <a:pPr algn="just"/>
            <a:r>
              <a:rPr lang="fr-FR" b="0" dirty="0" smtClean="0">
                <a:solidFill>
                  <a:srgbClr val="000000"/>
                </a:solidFill>
              </a:rPr>
              <a:t>Le calendrier des options langues est mis en ligne au mois de mai de l’année académique précédente à celle d’inscription. Vous pouvez le consulter en </a:t>
            </a:r>
            <a:r>
              <a:rPr lang="fr-FR" b="0" dirty="0">
                <a:solidFill>
                  <a:srgbClr val="000000"/>
                </a:solidFill>
              </a:rPr>
              <a:t>cliquant sur l’adresse suivante : </a:t>
            </a:r>
            <a:endParaRPr lang="fr-FR" b="0" dirty="0" smtClean="0">
              <a:solidFill>
                <a:srgbClr val="000000"/>
              </a:solidFill>
            </a:endParaRPr>
          </a:p>
          <a:p>
            <a:pPr algn="just"/>
            <a:endParaRPr lang="fr-FR" b="0" dirty="0" smtClean="0">
              <a:solidFill>
                <a:srgbClr val="000000"/>
              </a:solidFill>
            </a:endParaRPr>
          </a:p>
          <a:p>
            <a:pPr algn="just"/>
            <a:r>
              <a:rPr lang="fr-FR" b="0" dirty="0" smtClean="0">
                <a:solidFill>
                  <a:srgbClr val="000000"/>
                </a:solidFill>
              </a:rPr>
              <a:t>Les cours à l’UFR LCS débutent tous les ans la troisième semaine de septembre. </a:t>
            </a:r>
          </a:p>
          <a:p>
            <a:pPr algn="just"/>
            <a:endParaRPr lang="fr-FR" b="0" dirty="0">
              <a:solidFill>
                <a:srgbClr val="000000"/>
              </a:solidFill>
            </a:endParaRPr>
          </a:p>
          <a:p>
            <a:pPr algn="ctr"/>
            <a:r>
              <a:rPr lang="fr-FR" sz="1500" u="sng" dirty="0"/>
              <a:t>https://lcs.univ-gustave-eiffel.fr/inscriptions-et-rentree/inscriptions/options-de-langues</a:t>
            </a:r>
            <a:endParaRPr lang="fr-FR" sz="1500" dirty="0"/>
          </a:p>
        </p:txBody>
      </p:sp>
      <p:pic>
        <p:nvPicPr>
          <p:cNvPr id="5" name="Image 4"/>
          <p:cNvPicPr/>
          <p:nvPr/>
        </p:nvPicPr>
        <p:blipFill rotWithShape="1">
          <a:blip r:embed="rId3"/>
          <a:srcRect l="9575" t="32476" r="40513" b="20545"/>
          <a:stretch/>
        </p:blipFill>
        <p:spPr bwMode="auto">
          <a:xfrm>
            <a:off x="1525558" y="2743200"/>
            <a:ext cx="8567333" cy="3886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2955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pPr defTabSz="436381">
              <a:defRPr/>
            </a:pPr>
            <a:r>
              <a:rPr lang="fr-FR" dirty="0">
                <a:solidFill>
                  <a:schemeClr val="tx1">
                    <a:lumMod val="65000"/>
                    <a:lumOff val="35000"/>
                  </a:schemeClr>
                </a:solidFill>
                <a:latin typeface="Arial"/>
                <a:cs typeface="Arial"/>
              </a:rPr>
              <a:t>5</a:t>
            </a:r>
            <a:r>
              <a:rPr lang="fr-FR" dirty="0" smtClean="0">
                <a:solidFill>
                  <a:schemeClr val="tx1">
                    <a:lumMod val="65000"/>
                    <a:lumOff val="35000"/>
                  </a:schemeClr>
                </a:solidFill>
                <a:latin typeface="Arial"/>
                <a:cs typeface="Arial"/>
              </a:rPr>
              <a:t>. </a:t>
            </a:r>
            <a:r>
              <a:rPr lang="fr-FR" dirty="0">
                <a:solidFill>
                  <a:schemeClr val="tx1">
                    <a:lumMod val="65000"/>
                    <a:lumOff val="35000"/>
                  </a:schemeClr>
                </a:solidFill>
                <a:latin typeface="Arial"/>
                <a:cs typeface="Arial"/>
              </a:rPr>
              <a:t>L’emploi du temps (EDT)</a:t>
            </a:r>
          </a:p>
        </p:txBody>
      </p:sp>
      <p:sp>
        <p:nvSpPr>
          <p:cNvPr id="9" name="Espace réservé du texte 8"/>
          <p:cNvSpPr>
            <a:spLocks noGrp="1"/>
          </p:cNvSpPr>
          <p:nvPr>
            <p:ph type="body" sz="quarter" idx="10"/>
          </p:nvPr>
        </p:nvSpPr>
        <p:spPr>
          <a:xfrm>
            <a:off x="779848" y="990600"/>
            <a:ext cx="10039704" cy="3048000"/>
          </a:xfrm>
        </p:spPr>
        <p:txBody>
          <a:bodyPr/>
          <a:lstStyle/>
          <a:p>
            <a:pPr algn="just"/>
            <a:r>
              <a:rPr lang="fr-FR" b="0" dirty="0">
                <a:solidFill>
                  <a:srgbClr val="000000"/>
                </a:solidFill>
              </a:rPr>
              <a:t>L’emploi du temps </a:t>
            </a:r>
            <a:r>
              <a:rPr lang="fr-FR" b="0" dirty="0" smtClean="0">
                <a:solidFill>
                  <a:srgbClr val="000000"/>
                </a:solidFill>
              </a:rPr>
              <a:t>des options langues est </a:t>
            </a:r>
            <a:r>
              <a:rPr lang="fr-FR" b="0" dirty="0">
                <a:solidFill>
                  <a:srgbClr val="000000"/>
                </a:solidFill>
              </a:rPr>
              <a:t>consultable en ligne par tout utilisateur sans besoin d’un accès spécifique (login ou mot de passe) en cliquant sur l’adresse suivante : </a:t>
            </a:r>
            <a:r>
              <a:rPr lang="fr-FR" dirty="0"/>
              <a:t>https://</a:t>
            </a:r>
            <a:r>
              <a:rPr lang="fr-FR" dirty="0" smtClean="0"/>
              <a:t>edt.u-univ-eiffel.fr/direct </a:t>
            </a:r>
          </a:p>
          <a:p>
            <a:pPr algn="just"/>
            <a:r>
              <a:rPr lang="fr-FR" b="0" dirty="0" smtClean="0">
                <a:solidFill>
                  <a:srgbClr val="000000"/>
                </a:solidFill>
              </a:rPr>
              <a:t>Le parcours à suivre pour visualiser les différents cours est le suivant : Formation/Langues/Cours </a:t>
            </a:r>
            <a:r>
              <a:rPr lang="fr-FR" b="0" dirty="0">
                <a:solidFill>
                  <a:srgbClr val="000000"/>
                </a:solidFill>
              </a:rPr>
              <a:t>de </a:t>
            </a:r>
            <a:r>
              <a:rPr lang="fr-FR" b="0" dirty="0" smtClean="0">
                <a:solidFill>
                  <a:srgbClr val="000000"/>
                </a:solidFill>
              </a:rPr>
              <a:t>langues.</a:t>
            </a:r>
            <a:endParaRPr lang="fr-FR" b="0" dirty="0" smtClean="0">
              <a:solidFill>
                <a:srgbClr val="000000"/>
              </a:solidFill>
            </a:endParaRPr>
          </a:p>
          <a:p>
            <a:pPr algn="just"/>
            <a:r>
              <a:rPr lang="fr-FR" b="0" dirty="0" smtClean="0">
                <a:solidFill>
                  <a:srgbClr val="000000"/>
                </a:solidFill>
              </a:rPr>
              <a:t>L’EDT </a:t>
            </a:r>
            <a:r>
              <a:rPr lang="fr-FR" b="0" dirty="0">
                <a:solidFill>
                  <a:srgbClr val="000000"/>
                </a:solidFill>
              </a:rPr>
              <a:t>n’est pas définitif, donc nous </a:t>
            </a:r>
            <a:r>
              <a:rPr lang="fr-FR" b="0" dirty="0" smtClean="0">
                <a:solidFill>
                  <a:srgbClr val="000000"/>
                </a:solidFill>
              </a:rPr>
              <a:t>conseillons à tous les étudiants de </a:t>
            </a:r>
            <a:r>
              <a:rPr lang="fr-FR" b="0" dirty="0">
                <a:solidFill>
                  <a:srgbClr val="000000"/>
                </a:solidFill>
              </a:rPr>
              <a:t>ne pas </a:t>
            </a:r>
            <a:r>
              <a:rPr lang="fr-FR" b="0" dirty="0" smtClean="0">
                <a:solidFill>
                  <a:srgbClr val="000000"/>
                </a:solidFill>
              </a:rPr>
              <a:t>se </a:t>
            </a:r>
            <a:r>
              <a:rPr lang="fr-FR" b="0" dirty="0">
                <a:solidFill>
                  <a:srgbClr val="000000"/>
                </a:solidFill>
              </a:rPr>
              <a:t>fonder sur des captures d'écran, qui ne représentent pas l'emploi du temps en temps </a:t>
            </a:r>
            <a:r>
              <a:rPr lang="fr-FR" b="0" dirty="0" smtClean="0">
                <a:solidFill>
                  <a:srgbClr val="000000"/>
                </a:solidFill>
              </a:rPr>
              <a:t>réel, </a:t>
            </a:r>
            <a:r>
              <a:rPr lang="fr-FR" b="0" dirty="0">
                <a:solidFill>
                  <a:srgbClr val="000000"/>
                </a:solidFill>
              </a:rPr>
              <a:t>mais plutôt de le contrôler quotidiennement</a:t>
            </a:r>
            <a:r>
              <a:rPr lang="fr-FR" b="0" dirty="0" smtClean="0">
                <a:solidFill>
                  <a:srgbClr val="000000"/>
                </a:solidFill>
              </a:rPr>
              <a:t>. </a:t>
            </a:r>
          </a:p>
          <a:p>
            <a:pPr algn="just"/>
            <a:r>
              <a:rPr lang="fr-FR" b="0" dirty="0" smtClean="0">
                <a:solidFill>
                  <a:srgbClr val="000000"/>
                </a:solidFill>
              </a:rPr>
              <a:t>Vous avez un code couleur pour les cours débutants (vert), les intermédiaires (rouge) et les avancés (orange).</a:t>
            </a:r>
            <a:endParaRPr lang="fr-FR" b="0" dirty="0" smtClean="0">
              <a:solidFill>
                <a:srgbClr val="000000"/>
              </a:solidFill>
            </a:endParaRPr>
          </a:p>
          <a:p>
            <a:pPr algn="ctr"/>
            <a:r>
              <a:rPr lang="fr-FR" sz="1500" dirty="0" smtClean="0"/>
              <a:t>https</a:t>
            </a:r>
            <a:r>
              <a:rPr lang="fr-FR" sz="1500" dirty="0"/>
              <a:t>://edt.univ-eiffel.fr/direct</a:t>
            </a:r>
          </a:p>
          <a:p>
            <a:endParaRPr lang="fr-FR" b="0" dirty="0">
              <a:solidFill>
                <a:srgbClr val="000000"/>
              </a:solidFill>
            </a:endParaRPr>
          </a:p>
          <a:p>
            <a:endParaRPr lang="fr-FR" b="0" dirty="0">
              <a:solidFill>
                <a:srgbClr val="000000"/>
              </a:solidFill>
            </a:endParaRPr>
          </a:p>
        </p:txBody>
      </p:sp>
      <p:pic>
        <p:nvPicPr>
          <p:cNvPr id="2" name="Image 1"/>
          <p:cNvPicPr>
            <a:picLocks noChangeAspect="1"/>
          </p:cNvPicPr>
          <p:nvPr/>
        </p:nvPicPr>
        <p:blipFill rotWithShape="1">
          <a:blip r:embed="rId2"/>
          <a:srcRect t="40179" b="734"/>
          <a:stretch/>
        </p:blipFill>
        <p:spPr>
          <a:xfrm>
            <a:off x="2133600" y="4191000"/>
            <a:ext cx="7618734" cy="2209800"/>
          </a:xfrm>
          <a:prstGeom prst="rect">
            <a:avLst/>
          </a:prstGeom>
          <a:ln w="28575">
            <a:solidFill>
              <a:srgbClr val="000000"/>
            </a:solidFill>
          </a:ln>
        </p:spPr>
      </p:pic>
      <p:sp>
        <p:nvSpPr>
          <p:cNvPr id="4" name="Rectangle 3"/>
          <p:cNvSpPr/>
          <p:nvPr/>
        </p:nvSpPr>
        <p:spPr>
          <a:xfrm>
            <a:off x="2286000" y="4191000"/>
            <a:ext cx="381000" cy="76200"/>
          </a:xfrm>
          <a:prstGeom prst="rect">
            <a:avLst/>
          </a:prstGeom>
          <a:noFill/>
          <a:ln>
            <a:solidFill>
              <a:srgbClr val="FF0000"/>
            </a:solidFill>
          </a:ln>
        </p:spPr>
        <p:txBody>
          <a:bodyPr wrap="square" lIns="0" tIns="0" rIns="0" bIns="0" rtlCol="0" anchor="ctr"/>
          <a:lstStyle/>
          <a:p>
            <a:pPr algn="ctr"/>
            <a:endParaRPr lang="fr-FR"/>
          </a:p>
        </p:txBody>
      </p:sp>
      <p:sp>
        <p:nvSpPr>
          <p:cNvPr id="10" name="Rectangle 9"/>
          <p:cNvSpPr/>
          <p:nvPr/>
        </p:nvSpPr>
        <p:spPr>
          <a:xfrm>
            <a:off x="2444750" y="5556250"/>
            <a:ext cx="527050" cy="82550"/>
          </a:xfrm>
          <a:prstGeom prst="rect">
            <a:avLst/>
          </a:prstGeom>
          <a:noFill/>
          <a:ln>
            <a:solidFill>
              <a:srgbClr val="FF0000"/>
            </a:solidFill>
          </a:ln>
        </p:spPr>
        <p:txBody>
          <a:bodyPr wrap="square" lIns="0" tIns="0" rIns="0" bIns="0" rtlCol="0" anchor="ctr"/>
          <a:lstStyle/>
          <a:p>
            <a:pPr algn="ctr"/>
            <a:endParaRPr lang="fr-FR"/>
          </a:p>
        </p:txBody>
      </p:sp>
      <p:sp>
        <p:nvSpPr>
          <p:cNvPr id="11" name="Rectangle 10"/>
          <p:cNvSpPr/>
          <p:nvPr/>
        </p:nvSpPr>
        <p:spPr>
          <a:xfrm>
            <a:off x="2374900" y="5461000"/>
            <a:ext cx="381000" cy="76200"/>
          </a:xfrm>
          <a:prstGeom prst="rect">
            <a:avLst/>
          </a:prstGeom>
          <a:noFill/>
          <a:ln>
            <a:solidFill>
              <a:srgbClr val="FF0000"/>
            </a:solidFill>
          </a:ln>
        </p:spPr>
        <p:txBody>
          <a:bodyPr wrap="square" lIns="0" tIns="0" rIns="0" bIns="0" rtlCol="0" anchor="ctr"/>
          <a:lstStyle/>
          <a:p>
            <a:pPr algn="ctr"/>
            <a:endParaRPr lang="fr-FR"/>
          </a:p>
        </p:txBody>
      </p:sp>
    </p:spTree>
    <p:extLst>
      <p:ext uri="{BB962C8B-B14F-4D97-AF65-F5344CB8AC3E}">
        <p14:creationId xmlns:p14="http://schemas.microsoft.com/office/powerpoint/2010/main" val="827741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pPr defTabSz="436381">
              <a:defRPr/>
            </a:pPr>
            <a:r>
              <a:rPr lang="fr-FR" dirty="0">
                <a:solidFill>
                  <a:schemeClr val="tx1">
                    <a:lumMod val="65000"/>
                    <a:lumOff val="35000"/>
                  </a:schemeClr>
                </a:solidFill>
                <a:latin typeface="Arial"/>
                <a:cs typeface="Arial"/>
              </a:rPr>
              <a:t>6. Les examens et la transmission des résultats</a:t>
            </a:r>
          </a:p>
        </p:txBody>
      </p:sp>
      <p:sp>
        <p:nvSpPr>
          <p:cNvPr id="9" name="Espace réservé du texte 8"/>
          <p:cNvSpPr>
            <a:spLocks noGrp="1"/>
          </p:cNvSpPr>
          <p:nvPr>
            <p:ph type="body" sz="quarter" idx="10"/>
          </p:nvPr>
        </p:nvSpPr>
        <p:spPr>
          <a:xfrm>
            <a:off x="779848" y="914400"/>
            <a:ext cx="10039704" cy="5181600"/>
          </a:xfrm>
        </p:spPr>
        <p:txBody>
          <a:bodyPr/>
          <a:lstStyle/>
          <a:p>
            <a:pPr algn="just"/>
            <a:r>
              <a:rPr lang="fr-FR" b="0" dirty="0" smtClean="0">
                <a:solidFill>
                  <a:srgbClr val="000000"/>
                </a:solidFill>
              </a:rPr>
              <a:t>Les examens des options langues se font en contrôle continu. Les dates des examens de session 1 et 2 sont affichées sur le site de la composante à </a:t>
            </a:r>
            <a:r>
              <a:rPr lang="fr-FR" b="0" dirty="0">
                <a:solidFill>
                  <a:srgbClr val="000000"/>
                </a:solidFill>
              </a:rPr>
              <a:t>l’adresse suivante : </a:t>
            </a:r>
            <a:r>
              <a:rPr lang="fr-FR" dirty="0"/>
              <a:t>https://lcs.univ-gustave-eiffel.fr/inscriptions-et-rentree/inscriptions/options-de-langues</a:t>
            </a:r>
            <a:endParaRPr lang="fr-FR" dirty="0" smtClean="0"/>
          </a:p>
          <a:p>
            <a:pPr algn="just"/>
            <a:endParaRPr lang="fr-FR" b="0" dirty="0">
              <a:solidFill>
                <a:srgbClr val="000000"/>
              </a:solidFill>
            </a:endParaRPr>
          </a:p>
          <a:p>
            <a:pPr algn="just"/>
            <a:r>
              <a:rPr lang="fr-FR" b="0" dirty="0">
                <a:solidFill>
                  <a:srgbClr val="000000"/>
                </a:solidFill>
              </a:rPr>
              <a:t>Les examens </a:t>
            </a:r>
            <a:r>
              <a:rPr lang="fr-FR" b="0" dirty="0" smtClean="0">
                <a:solidFill>
                  <a:srgbClr val="000000"/>
                </a:solidFill>
              </a:rPr>
              <a:t>des options langues ont </a:t>
            </a:r>
            <a:r>
              <a:rPr lang="fr-FR" b="0" dirty="0">
                <a:solidFill>
                  <a:srgbClr val="000000"/>
                </a:solidFill>
              </a:rPr>
              <a:t>lieu </a:t>
            </a:r>
            <a:r>
              <a:rPr lang="fr-FR" b="0" dirty="0" smtClean="0">
                <a:solidFill>
                  <a:srgbClr val="000000"/>
                </a:solidFill>
              </a:rPr>
              <a:t>normalement le jeudi aux </a:t>
            </a:r>
            <a:r>
              <a:rPr lang="fr-FR" b="0" dirty="0">
                <a:solidFill>
                  <a:srgbClr val="000000"/>
                </a:solidFill>
              </a:rPr>
              <a:t>dates suivantes :</a:t>
            </a:r>
          </a:p>
          <a:p>
            <a:pPr algn="just"/>
            <a:endParaRPr lang="fr-FR" b="0" dirty="0">
              <a:solidFill>
                <a:srgbClr val="000000"/>
              </a:solidFill>
            </a:endParaRPr>
          </a:p>
          <a:p>
            <a:pPr algn="just"/>
            <a:r>
              <a:rPr lang="fr-FR" b="0" dirty="0">
                <a:solidFill>
                  <a:srgbClr val="000000"/>
                </a:solidFill>
              </a:rPr>
              <a:t>    semestres impairs : </a:t>
            </a:r>
            <a:r>
              <a:rPr lang="fr-FR" b="0" dirty="0" smtClean="0">
                <a:solidFill>
                  <a:srgbClr val="000000"/>
                </a:solidFill>
              </a:rPr>
              <a:t>décembre ;</a:t>
            </a:r>
            <a:endParaRPr lang="fr-FR" b="0" dirty="0">
              <a:solidFill>
                <a:srgbClr val="000000"/>
              </a:solidFill>
            </a:endParaRPr>
          </a:p>
          <a:p>
            <a:pPr algn="just"/>
            <a:r>
              <a:rPr lang="fr-FR" b="0" dirty="0">
                <a:solidFill>
                  <a:srgbClr val="000000"/>
                </a:solidFill>
              </a:rPr>
              <a:t>    semestres pairs </a:t>
            </a:r>
            <a:r>
              <a:rPr lang="fr-FR" b="0" dirty="0" smtClean="0">
                <a:solidFill>
                  <a:srgbClr val="000000"/>
                </a:solidFill>
              </a:rPr>
              <a:t>: avril </a:t>
            </a:r>
            <a:r>
              <a:rPr lang="fr-FR" b="0" dirty="0">
                <a:solidFill>
                  <a:srgbClr val="000000"/>
                </a:solidFill>
              </a:rPr>
              <a:t>;</a:t>
            </a:r>
          </a:p>
          <a:p>
            <a:pPr algn="just"/>
            <a:r>
              <a:rPr lang="fr-FR" b="0" dirty="0">
                <a:solidFill>
                  <a:srgbClr val="000000"/>
                </a:solidFill>
              </a:rPr>
              <a:t>    rattrapages des semestres impairs : </a:t>
            </a:r>
            <a:r>
              <a:rPr lang="fr-FR" b="0" dirty="0" smtClean="0">
                <a:solidFill>
                  <a:srgbClr val="000000"/>
                </a:solidFill>
              </a:rPr>
              <a:t>juin ;</a:t>
            </a:r>
            <a:endParaRPr lang="fr-FR" b="0" dirty="0">
              <a:solidFill>
                <a:srgbClr val="000000"/>
              </a:solidFill>
            </a:endParaRPr>
          </a:p>
          <a:p>
            <a:pPr algn="just"/>
            <a:r>
              <a:rPr lang="fr-FR" b="0" dirty="0">
                <a:solidFill>
                  <a:srgbClr val="000000"/>
                </a:solidFill>
              </a:rPr>
              <a:t>    rattrapages des semestres pairs : </a:t>
            </a:r>
            <a:r>
              <a:rPr lang="fr-FR" b="0" dirty="0" smtClean="0">
                <a:solidFill>
                  <a:srgbClr val="000000"/>
                </a:solidFill>
              </a:rPr>
              <a:t>juin.</a:t>
            </a:r>
          </a:p>
          <a:p>
            <a:endParaRPr lang="fr-FR" b="0" dirty="0" smtClean="0">
              <a:solidFill>
                <a:srgbClr val="000000"/>
              </a:solidFill>
            </a:endParaRPr>
          </a:p>
          <a:p>
            <a:r>
              <a:rPr lang="fr-FR" b="0" dirty="0" smtClean="0">
                <a:solidFill>
                  <a:srgbClr val="000000"/>
                </a:solidFill>
              </a:rPr>
              <a:t>Les dates précises des examens sont indiquées sur ADE. </a:t>
            </a:r>
            <a:endParaRPr lang="fr-FR" b="0" dirty="0">
              <a:solidFill>
                <a:srgbClr val="000000"/>
              </a:solidFill>
            </a:endParaRPr>
          </a:p>
          <a:p>
            <a:endParaRPr lang="fr-FR" b="0" dirty="0">
              <a:solidFill>
                <a:srgbClr val="000000"/>
              </a:solidFill>
            </a:endParaRPr>
          </a:p>
          <a:p>
            <a:r>
              <a:rPr lang="fr-FR" b="0" dirty="0" smtClean="0">
                <a:solidFill>
                  <a:srgbClr val="000000"/>
                </a:solidFill>
              </a:rPr>
              <a:t>Les notes des examens seront transmises par le secrétariat de l’UFR LCS via le Cloud aux différentes secrétaires administratives et pédagogiques. </a:t>
            </a:r>
            <a:endParaRPr lang="fr-FR" b="0" dirty="0" smtClean="0">
              <a:solidFill>
                <a:srgbClr val="000000"/>
              </a:solidFill>
            </a:endParaRPr>
          </a:p>
          <a:p>
            <a:endParaRPr lang="fr-FR" b="0" dirty="0">
              <a:solidFill>
                <a:srgbClr val="000000"/>
              </a:solidFill>
            </a:endParaRPr>
          </a:p>
          <a:p>
            <a:r>
              <a:rPr lang="fr-FR" b="0" dirty="0" smtClean="0">
                <a:solidFill>
                  <a:srgbClr val="000000"/>
                </a:solidFill>
              </a:rPr>
              <a:t>Vous trouverez les MCC spécifiques des options langues sur le site de la composante. Elles donnent les règles générales du contrôle d’assiduité. </a:t>
            </a:r>
            <a:endParaRPr lang="fr-FR" b="0" dirty="0">
              <a:solidFill>
                <a:srgbClr val="000000"/>
              </a:solidFill>
            </a:endParaRPr>
          </a:p>
        </p:txBody>
      </p:sp>
    </p:spTree>
    <p:extLst>
      <p:ext uri="{BB962C8B-B14F-4D97-AF65-F5344CB8AC3E}">
        <p14:creationId xmlns:p14="http://schemas.microsoft.com/office/powerpoint/2010/main" val="939048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pPr algn="l" defTabSz="436381">
              <a:defRPr/>
            </a:pPr>
            <a:r>
              <a:rPr lang="fr-FR" dirty="0" smtClean="0">
                <a:solidFill>
                  <a:schemeClr val="tx1">
                    <a:lumMod val="65000"/>
                    <a:lumOff val="35000"/>
                  </a:schemeClr>
                </a:solidFill>
                <a:latin typeface="Arial"/>
                <a:cs typeface="Arial"/>
              </a:rPr>
              <a:t>8. </a:t>
            </a:r>
            <a:r>
              <a:rPr lang="fr-FR" dirty="0">
                <a:solidFill>
                  <a:schemeClr val="tx1">
                    <a:lumMod val="65000"/>
                    <a:lumOff val="35000"/>
                  </a:schemeClr>
                </a:solidFill>
                <a:latin typeface="Arial"/>
                <a:cs typeface="Arial"/>
              </a:rPr>
              <a:t>Les contacts </a:t>
            </a:r>
          </a:p>
        </p:txBody>
      </p:sp>
      <p:sp>
        <p:nvSpPr>
          <p:cNvPr id="9" name="Espace réservé du texte 8"/>
          <p:cNvSpPr>
            <a:spLocks noGrp="1"/>
          </p:cNvSpPr>
          <p:nvPr>
            <p:ph type="body" sz="quarter" idx="10"/>
          </p:nvPr>
        </p:nvSpPr>
        <p:spPr>
          <a:xfrm>
            <a:off x="779848" y="838200"/>
            <a:ext cx="10039704" cy="3124200"/>
          </a:xfrm>
        </p:spPr>
        <p:txBody>
          <a:bodyPr/>
          <a:lstStyle/>
          <a:p>
            <a:pPr algn="just"/>
            <a:r>
              <a:rPr lang="fr-FR" b="0" dirty="0" smtClean="0">
                <a:solidFill>
                  <a:srgbClr val="000000"/>
                </a:solidFill>
              </a:rPr>
              <a:t>Le secrétariat des options langues est composé de Mme Corinne </a:t>
            </a:r>
            <a:r>
              <a:rPr lang="fr-FR" b="0" dirty="0">
                <a:solidFill>
                  <a:srgbClr val="000000"/>
                </a:solidFill>
              </a:rPr>
              <a:t>LAUPA (chinois, allemand, espagnol, russe</a:t>
            </a:r>
            <a:r>
              <a:rPr lang="fr-FR" b="0" dirty="0" smtClean="0">
                <a:solidFill>
                  <a:srgbClr val="000000"/>
                </a:solidFill>
              </a:rPr>
              <a:t>) et Mme Coralie </a:t>
            </a:r>
            <a:r>
              <a:rPr lang="fr-FR" b="0" dirty="0">
                <a:solidFill>
                  <a:srgbClr val="000000"/>
                </a:solidFill>
              </a:rPr>
              <a:t>PARISOT (portugais, italien, japonais</a:t>
            </a:r>
            <a:r>
              <a:rPr lang="fr-FR" b="0" dirty="0" smtClean="0">
                <a:solidFill>
                  <a:srgbClr val="000000"/>
                </a:solidFill>
              </a:rPr>
              <a:t>). Vous pouvez les contacter à l’adresse suivante : </a:t>
            </a:r>
            <a:r>
              <a:rPr lang="fr-FR" dirty="0" smtClean="0"/>
              <a:t>secretariat.optionslangues@u-pem.fr</a:t>
            </a:r>
            <a:r>
              <a:rPr lang="fr-FR" b="0" dirty="0" smtClean="0">
                <a:solidFill>
                  <a:srgbClr val="000000"/>
                </a:solidFill>
              </a:rPr>
              <a:t> </a:t>
            </a:r>
            <a:endParaRPr lang="fr-FR" b="0" dirty="0">
              <a:solidFill>
                <a:srgbClr val="000000"/>
              </a:solidFill>
            </a:endParaRPr>
          </a:p>
          <a:p>
            <a:pPr algn="just"/>
            <a:endParaRPr lang="fr-FR" b="0" dirty="0">
              <a:solidFill>
                <a:srgbClr val="000000"/>
              </a:solidFill>
            </a:endParaRPr>
          </a:p>
          <a:p>
            <a:pPr algn="just"/>
            <a:r>
              <a:rPr lang="fr-FR" b="0" dirty="0" smtClean="0">
                <a:solidFill>
                  <a:srgbClr val="000000"/>
                </a:solidFill>
              </a:rPr>
              <a:t>Elles communiquent </a:t>
            </a:r>
            <a:r>
              <a:rPr lang="fr-FR" b="0" dirty="0">
                <a:solidFill>
                  <a:srgbClr val="000000"/>
                </a:solidFill>
              </a:rPr>
              <a:t>(les </a:t>
            </a:r>
            <a:r>
              <a:rPr lang="fr-FR" b="0" dirty="0" smtClean="0">
                <a:solidFill>
                  <a:srgbClr val="000000"/>
                </a:solidFill>
              </a:rPr>
              <a:t>absences des personnels enseignants, </a:t>
            </a:r>
            <a:r>
              <a:rPr lang="fr-FR" b="0" dirty="0">
                <a:solidFill>
                  <a:srgbClr val="000000"/>
                </a:solidFill>
              </a:rPr>
              <a:t>les dates des examens, </a:t>
            </a:r>
            <a:r>
              <a:rPr lang="fr-FR" b="0" dirty="0" err="1">
                <a:solidFill>
                  <a:srgbClr val="000000"/>
                </a:solidFill>
              </a:rPr>
              <a:t>etc</a:t>
            </a:r>
            <a:r>
              <a:rPr lang="fr-FR" b="0" dirty="0">
                <a:solidFill>
                  <a:srgbClr val="000000"/>
                </a:solidFill>
              </a:rPr>
              <a:t>) avec les étudiants inscrits aux options de langues par le biais de la liste de diffusion : </a:t>
            </a:r>
            <a:r>
              <a:rPr lang="fr-FR" dirty="0" smtClean="0"/>
              <a:t>optionslangues-langues@u-pem.fr</a:t>
            </a:r>
            <a:endParaRPr lang="fr-FR" b="0" dirty="0">
              <a:solidFill>
                <a:srgbClr val="000000"/>
              </a:solidFill>
            </a:endParaRPr>
          </a:p>
          <a:p>
            <a:pPr algn="just"/>
            <a:endParaRPr lang="fr-FR" b="0" dirty="0" smtClean="0">
              <a:solidFill>
                <a:srgbClr val="000000"/>
              </a:solidFill>
            </a:endParaRPr>
          </a:p>
          <a:p>
            <a:pPr algn="just"/>
            <a:r>
              <a:rPr lang="fr-FR" b="0" dirty="0" smtClean="0">
                <a:solidFill>
                  <a:srgbClr val="000000"/>
                </a:solidFill>
              </a:rPr>
              <a:t>Elles peuvent communiquer des informations aux secrétaires administratives et pédagogiques des autres composantes par le biais de la liste de diffusion : </a:t>
            </a:r>
            <a:r>
              <a:rPr lang="fr-FR" dirty="0" smtClean="0"/>
              <a:t>autres-sp-ol@u-pem.fr</a:t>
            </a:r>
            <a:r>
              <a:rPr lang="fr-FR" b="0" dirty="0" smtClean="0">
                <a:solidFill>
                  <a:srgbClr val="000000"/>
                </a:solidFill>
              </a:rPr>
              <a:t> </a:t>
            </a:r>
            <a:endParaRPr lang="fr-FR" dirty="0" smtClean="0"/>
          </a:p>
        </p:txBody>
      </p:sp>
      <p:graphicFrame>
        <p:nvGraphicFramePr>
          <p:cNvPr id="2" name="Tableau 1"/>
          <p:cNvGraphicFramePr>
            <a:graphicFrameLocks noGrp="1"/>
          </p:cNvGraphicFramePr>
          <p:nvPr>
            <p:extLst>
              <p:ext uri="{D42A27DB-BD31-4B8C-83A1-F6EECF244321}">
                <p14:modId xmlns:p14="http://schemas.microsoft.com/office/powerpoint/2010/main" val="984926869"/>
              </p:ext>
            </p:extLst>
          </p:nvPr>
        </p:nvGraphicFramePr>
        <p:xfrm>
          <a:off x="1143000" y="4267200"/>
          <a:ext cx="8839200" cy="714375"/>
        </p:xfrm>
        <a:graphic>
          <a:graphicData uri="http://schemas.openxmlformats.org/drawingml/2006/table">
            <a:tbl>
              <a:tblPr firstRow="1" firstCol="1" bandRow="1">
                <a:tableStyleId>{5C22544A-7EE6-4342-B048-85BDC9FD1C3A}</a:tableStyleId>
              </a:tblPr>
              <a:tblGrid>
                <a:gridCol w="1625600">
                  <a:extLst>
                    <a:ext uri="{9D8B030D-6E8A-4147-A177-3AD203B41FA5}">
                      <a16:colId xmlns:a16="http://schemas.microsoft.com/office/drawing/2014/main" val="1087540498"/>
                    </a:ext>
                  </a:extLst>
                </a:gridCol>
                <a:gridCol w="1447800">
                  <a:extLst>
                    <a:ext uri="{9D8B030D-6E8A-4147-A177-3AD203B41FA5}">
                      <a16:colId xmlns:a16="http://schemas.microsoft.com/office/drawing/2014/main" val="1278229154"/>
                    </a:ext>
                  </a:extLst>
                </a:gridCol>
                <a:gridCol w="3238500">
                  <a:extLst>
                    <a:ext uri="{9D8B030D-6E8A-4147-A177-3AD203B41FA5}">
                      <a16:colId xmlns:a16="http://schemas.microsoft.com/office/drawing/2014/main" val="2580154333"/>
                    </a:ext>
                  </a:extLst>
                </a:gridCol>
                <a:gridCol w="1536700">
                  <a:extLst>
                    <a:ext uri="{9D8B030D-6E8A-4147-A177-3AD203B41FA5}">
                      <a16:colId xmlns:a16="http://schemas.microsoft.com/office/drawing/2014/main" val="3601926819"/>
                    </a:ext>
                  </a:extLst>
                </a:gridCol>
                <a:gridCol w="990600">
                  <a:extLst>
                    <a:ext uri="{9D8B030D-6E8A-4147-A177-3AD203B41FA5}">
                      <a16:colId xmlns:a16="http://schemas.microsoft.com/office/drawing/2014/main" val="186219159"/>
                    </a:ext>
                  </a:extLst>
                </a:gridCol>
              </a:tblGrid>
              <a:tr h="247650">
                <a:tc>
                  <a:txBody>
                    <a:bodyPr/>
                    <a:lstStyle/>
                    <a:p>
                      <a:pPr algn="ctr" fontAlgn="ctr"/>
                      <a:r>
                        <a:rPr lang="fr-FR" sz="1500" u="none" strike="noStrike">
                          <a:effectLst/>
                        </a:rPr>
                        <a:t>SAP</a:t>
                      </a:r>
                      <a:endParaRPr lang="fr-FR" sz="1500" b="1" i="0" u="none" strike="noStrike">
                        <a:solidFill>
                          <a:srgbClr val="FFFFFF"/>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500" u="none" strike="noStrike">
                          <a:effectLst/>
                        </a:rPr>
                        <a:t>MATIÈRE</a:t>
                      </a:r>
                      <a:endParaRPr lang="fr-FR" sz="1500" b="1" i="0" u="none" strike="noStrike">
                        <a:solidFill>
                          <a:srgbClr val="FFFFFF"/>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500" u="none" strike="noStrike">
                          <a:effectLst/>
                        </a:rPr>
                        <a:t>E-MAIL</a:t>
                      </a:r>
                      <a:endParaRPr lang="fr-FR" sz="1500" b="1" i="0" u="none" strike="noStrike">
                        <a:solidFill>
                          <a:srgbClr val="FFFFFF"/>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500" u="none" strike="noStrike">
                          <a:effectLst/>
                        </a:rPr>
                        <a:t>TÉLÉPHONES</a:t>
                      </a:r>
                      <a:endParaRPr lang="fr-FR" sz="1500" b="1" i="0" u="none" strike="noStrike">
                        <a:solidFill>
                          <a:srgbClr val="FFFFFF"/>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500" u="none" strike="noStrike">
                          <a:effectLst/>
                        </a:rPr>
                        <a:t>BUREAU</a:t>
                      </a:r>
                      <a:endParaRPr lang="fr-FR" sz="1500" b="1" i="0" u="none" strike="noStrike">
                        <a:solidFill>
                          <a:srgbClr val="FFFFFF"/>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52424"/>
                  </a:ext>
                </a:extLst>
              </a:tr>
              <a:tr h="0">
                <a:tc>
                  <a:txBody>
                    <a:bodyPr/>
                    <a:lstStyle/>
                    <a:p>
                      <a:pPr algn="ctr" fontAlgn="ctr"/>
                      <a:r>
                        <a:rPr lang="fr-FR" sz="1500" u="none" strike="noStrike">
                          <a:effectLst/>
                        </a:rPr>
                        <a:t>LAUPA Corinne</a:t>
                      </a:r>
                      <a:br>
                        <a:rPr lang="fr-FR" sz="1500" u="none" strike="noStrike">
                          <a:effectLst/>
                        </a:rPr>
                      </a:br>
                      <a:r>
                        <a:rPr lang="fr-FR" sz="1500" u="none" strike="noStrike">
                          <a:effectLst/>
                        </a:rPr>
                        <a:t>PARISOT Coralie</a:t>
                      </a:r>
                      <a:endParaRPr lang="fr-FR" sz="1500" b="1" i="0" u="none" strike="noStrike">
                        <a:solidFill>
                          <a:srgbClr val="FFFFFF"/>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fr-FR" sz="1500" u="none" strike="noStrike" dirty="0">
                          <a:effectLst/>
                        </a:rPr>
                        <a:t>Options langues</a:t>
                      </a:r>
                      <a:endParaRPr lang="fr-FR" sz="1500" b="0" i="0" u="none" strike="noStrike" dirty="0">
                        <a:solidFill>
                          <a:srgbClr val="2F2A85"/>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500" u="sng" strike="noStrike" dirty="0" smtClean="0">
                          <a:solidFill>
                            <a:schemeClr val="tx2">
                              <a:lumMod val="50000"/>
                              <a:lumOff val="50000"/>
                            </a:schemeClr>
                          </a:solidFill>
                          <a:effectLst/>
                        </a:rPr>
                        <a:t>secretariat.optionslangues@u-pem.fr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500" u="none" strike="noStrike">
                          <a:effectLst/>
                        </a:rPr>
                        <a:t>01 60 95 76 98  01 60 95 76 91</a:t>
                      </a:r>
                      <a:endParaRPr lang="fr-FR" sz="1500" b="0" i="0" u="none" strike="noStrike">
                        <a:solidFill>
                          <a:srgbClr val="2F2A85"/>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500" u="none" strike="noStrike" dirty="0">
                          <a:effectLst/>
                        </a:rPr>
                        <a:t>3B160</a:t>
                      </a:r>
                      <a:endParaRPr lang="fr-FR" sz="1500" b="0" i="0" u="none" strike="noStrike" dirty="0">
                        <a:solidFill>
                          <a:srgbClr val="2F2A85"/>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430763"/>
                  </a:ext>
                </a:extLst>
              </a:tr>
            </a:tbl>
          </a:graphicData>
        </a:graphic>
      </p:graphicFrame>
    </p:spTree>
    <p:extLst>
      <p:ext uri="{BB962C8B-B14F-4D97-AF65-F5344CB8AC3E}">
        <p14:creationId xmlns:p14="http://schemas.microsoft.com/office/powerpoint/2010/main" val="1872320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niversité Gustave Eiffel">
      <a:dk1>
        <a:srgbClr val="2F2A85"/>
      </a:dk1>
      <a:lt1>
        <a:sysClr val="window" lastClr="FFFFFF"/>
      </a:lt1>
      <a:dk2>
        <a:srgbClr val="0F273B"/>
      </a:dk2>
      <a:lt2>
        <a:srgbClr val="FFFFFF"/>
      </a:lt2>
      <a:accent1>
        <a:srgbClr val="1EAFD0"/>
      </a:accent1>
      <a:accent2>
        <a:srgbClr val="D2213C"/>
      </a:accent2>
      <a:accent3>
        <a:srgbClr val="E83583"/>
      </a:accent3>
      <a:accent4>
        <a:srgbClr val="00936E"/>
      </a:accent4>
      <a:accent5>
        <a:srgbClr val="FBBA00"/>
      </a:accent5>
      <a:accent6>
        <a:srgbClr val="8B2F97"/>
      </a:accent6>
      <a:hlink>
        <a:srgbClr val="FFFFFF"/>
      </a:hlink>
      <a:folHlink>
        <a:srgbClr val="2F2A85"/>
      </a:folHlink>
    </a:clrScheme>
    <a:fontScheme name="Personnalisé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spPr>
      <a:bodyPr wrap="square" lIns="0" tIns="0" rIns="0" bIns="0" rtlCol="0"/>
      <a:lstStyle>
        <a:defPPr>
          <a:defRPr/>
        </a:defPPr>
      </a:lst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1809</TotalTime>
  <Words>785</Words>
  <Application>Microsoft Office PowerPoint</Application>
  <PresentationFormat>Grand écran</PresentationFormat>
  <Paragraphs>90</Paragraphs>
  <Slides>10</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MS PGothic</vt:lpstr>
      <vt:lpstr>Arial</vt:lpstr>
      <vt:lpstr>Calibri</vt:lpstr>
      <vt:lpstr>Tahoma</vt:lpstr>
      <vt:lpstr>Office Theme</vt:lpstr>
      <vt:lpstr>Présentation du dispositif transversal  des options langues UFR Langues, Cultures et Sociétés (LCS) 2022-2023</vt:lpstr>
      <vt:lpstr>La page dédiée aux options langues sur le site de l’UFR LCS L’offre de formation en langues de l’UFR LCS L’inscription aux options Le calendrier L’emploi du temps Les examens et la transmission des résultats Les contacts </vt:lpstr>
      <vt:lpstr>1. La page dédiée aux options langues sur le site de l’UFR LCS</vt:lpstr>
      <vt:lpstr>2. L’offre de formation en langues de l’UFR LCS</vt:lpstr>
      <vt:lpstr>3. L’inscription aux options  </vt:lpstr>
      <vt:lpstr>4. Le calendrier  </vt:lpstr>
      <vt:lpstr>5. L’emploi du temps (EDT)</vt:lpstr>
      <vt:lpstr>6. Les examens et la transmission des résultats</vt:lpstr>
      <vt:lpstr>8. Les contacts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powerpoint</dc:title>
  <dc:creator>Mathilde Caer</dc:creator>
  <cp:lastModifiedBy>Utilisateur Windows</cp:lastModifiedBy>
  <cp:revision>149</cp:revision>
  <cp:lastPrinted>2022-03-24T10:16:56Z</cp:lastPrinted>
  <dcterms:created xsi:type="dcterms:W3CDTF">2019-12-10T09:51:24Z</dcterms:created>
  <dcterms:modified xsi:type="dcterms:W3CDTF">2022-04-26T12:57:27Z</dcterms:modified>
</cp:coreProperties>
</file>